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2.xml" ContentType="application/vnd.openxmlformats-officedocument.themeOverride+xml"/>
  <Override PartName="/ppt/drawings/drawing1.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3.xml" ContentType="application/vnd.openxmlformats-officedocument.themeOverride+xml"/>
  <Override PartName="/ppt/drawings/drawing2.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4.xml" ContentType="application/vnd.openxmlformats-officedocument.themeOverride+xml"/>
  <Override PartName="/ppt/drawings/drawing3.xml" ContentType="application/vnd.openxmlformats-officedocument.drawingml.chartshape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8" r:id="rId2"/>
    <p:sldId id="269" r:id="rId3"/>
    <p:sldId id="325" r:id="rId4"/>
    <p:sldId id="346" r:id="rId5"/>
    <p:sldId id="344" r:id="rId6"/>
    <p:sldId id="345" r:id="rId7"/>
    <p:sldId id="338" r:id="rId8"/>
    <p:sldId id="339" r:id="rId9"/>
    <p:sldId id="335" r:id="rId10"/>
    <p:sldId id="336" r:id="rId11"/>
    <p:sldId id="340" r:id="rId12"/>
    <p:sldId id="341" r:id="rId13"/>
    <p:sldId id="342" r:id="rId14"/>
    <p:sldId id="343" r:id="rId15"/>
    <p:sldId id="294" r:id="rId16"/>
  </p:sldIdLst>
  <p:sldSz cx="9144000" cy="6858000" type="screen4x3"/>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gile Trumpyte" initials="RT" lastIdx="1" clrIdx="0">
    <p:extLst>
      <p:ext uri="{19B8F6BF-5375-455C-9EA6-DF929625EA0E}">
        <p15:presenceInfo xmlns:p15="http://schemas.microsoft.com/office/powerpoint/2012/main" userId="71e2253bb0318a2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D252"/>
    <a:srgbClr val="EDC730"/>
    <a:srgbClr val="FF99FF"/>
    <a:srgbClr val="A62A8B"/>
    <a:srgbClr val="A9D537"/>
    <a:srgbClr val="9C3390"/>
    <a:srgbClr val="F69820"/>
    <a:srgbClr val="F1C62F"/>
    <a:srgbClr val="FBC233"/>
    <a:srgbClr val="BFDB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3526B2-A6DF-457E-8123-DBA2205CAF42}" v="282" dt="2023-04-11T12:26:37.8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65" autoAdjust="0"/>
    <p:restoredTop sz="94660"/>
  </p:normalViewPr>
  <p:slideViewPr>
    <p:cSldViewPr snapToGrid="0">
      <p:cViewPr varScale="1">
        <p:scale>
          <a:sx n="107" d="100"/>
          <a:sy n="107" d="100"/>
        </p:scale>
        <p:origin x="72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ugile Trumpyte" userId="71e2253bb0318a28" providerId="LiveId" clId="{1A3526B2-A6DF-457E-8123-DBA2205CAF42}"/>
    <pc:docChg chg="undo redo custSel modSld">
      <pc:chgData name="Rugile Trumpyte" userId="71e2253bb0318a28" providerId="LiveId" clId="{1A3526B2-A6DF-457E-8123-DBA2205CAF42}" dt="2023-04-11T12:28:22.803" v="1124" actId="14100"/>
      <pc:docMkLst>
        <pc:docMk/>
      </pc:docMkLst>
      <pc:sldChg chg="modSp mod">
        <pc:chgData name="Rugile Trumpyte" userId="71e2253bb0318a28" providerId="LiveId" clId="{1A3526B2-A6DF-457E-8123-DBA2205CAF42}" dt="2023-04-11T12:28:22.803" v="1124" actId="14100"/>
        <pc:sldMkLst>
          <pc:docMk/>
          <pc:sldMk cId="3552494634" sldId="269"/>
        </pc:sldMkLst>
        <pc:spChg chg="mod">
          <ac:chgData name="Rugile Trumpyte" userId="71e2253bb0318a28" providerId="LiveId" clId="{1A3526B2-A6DF-457E-8123-DBA2205CAF42}" dt="2023-04-11T11:39:19.366" v="398" actId="20577"/>
          <ac:spMkLst>
            <pc:docMk/>
            <pc:sldMk cId="3552494634" sldId="269"/>
            <ac:spMk id="10" creationId="{00000000-0000-0000-0000-000000000000}"/>
          </ac:spMkLst>
        </pc:spChg>
        <pc:picChg chg="mod">
          <ac:chgData name="Rugile Trumpyte" userId="71e2253bb0318a28" providerId="LiveId" clId="{1A3526B2-A6DF-457E-8123-DBA2205CAF42}" dt="2023-04-11T12:28:22.803" v="1124" actId="14100"/>
          <ac:picMkLst>
            <pc:docMk/>
            <pc:sldMk cId="3552494634" sldId="269"/>
            <ac:picMk id="4" creationId="{00000000-0000-0000-0000-000000000000}"/>
          </ac:picMkLst>
        </pc:picChg>
      </pc:sldChg>
      <pc:sldChg chg="modSp mod">
        <pc:chgData name="Rugile Trumpyte" userId="71e2253bb0318a28" providerId="LiveId" clId="{1A3526B2-A6DF-457E-8123-DBA2205CAF42}" dt="2023-04-05T14:42:52.225" v="180" actId="20577"/>
        <pc:sldMkLst>
          <pc:docMk/>
          <pc:sldMk cId="4107439028" sldId="288"/>
        </pc:sldMkLst>
        <pc:spChg chg="mod">
          <ac:chgData name="Rugile Trumpyte" userId="71e2253bb0318a28" providerId="LiveId" clId="{1A3526B2-A6DF-457E-8123-DBA2205CAF42}" dt="2023-04-05T14:42:52.225" v="180" actId="20577"/>
          <ac:spMkLst>
            <pc:docMk/>
            <pc:sldMk cId="4107439028" sldId="288"/>
            <ac:spMk id="12" creationId="{4A32282D-633C-67B4-D334-5EC70C3F5F1B}"/>
          </ac:spMkLst>
        </pc:spChg>
      </pc:sldChg>
      <pc:sldChg chg="modSp mod">
        <pc:chgData name="Rugile Trumpyte" userId="71e2253bb0318a28" providerId="LiveId" clId="{1A3526B2-A6DF-457E-8123-DBA2205CAF42}" dt="2023-04-11T12:27:58.045" v="1122" actId="14100"/>
        <pc:sldMkLst>
          <pc:docMk/>
          <pc:sldMk cId="2078890031" sldId="294"/>
        </pc:sldMkLst>
        <pc:picChg chg="mod">
          <ac:chgData name="Rugile Trumpyte" userId="71e2253bb0318a28" providerId="LiveId" clId="{1A3526B2-A6DF-457E-8123-DBA2205CAF42}" dt="2023-04-11T12:27:58.045" v="1122" actId="14100"/>
          <ac:picMkLst>
            <pc:docMk/>
            <pc:sldMk cId="2078890031" sldId="294"/>
            <ac:picMk id="4" creationId="{00000000-0000-0000-0000-000000000000}"/>
          </ac:picMkLst>
        </pc:picChg>
      </pc:sldChg>
      <pc:sldChg chg="addSp delSp modSp mod">
        <pc:chgData name="Rugile Trumpyte" userId="71e2253bb0318a28" providerId="LiveId" clId="{1A3526B2-A6DF-457E-8123-DBA2205CAF42}" dt="2023-04-11T12:26:41.979" v="1091" actId="1076"/>
        <pc:sldMkLst>
          <pc:docMk/>
          <pc:sldMk cId="383739095" sldId="335"/>
        </pc:sldMkLst>
        <pc:spChg chg="add del mod">
          <ac:chgData name="Rugile Trumpyte" userId="71e2253bb0318a28" providerId="LiveId" clId="{1A3526B2-A6DF-457E-8123-DBA2205CAF42}" dt="2023-04-11T11:42:51.575" v="426" actId="21"/>
          <ac:spMkLst>
            <pc:docMk/>
            <pc:sldMk cId="383739095" sldId="335"/>
            <ac:spMk id="6" creationId="{3CD287A4-7755-EDA4-2C4E-5F00477965E5}"/>
          </ac:spMkLst>
        </pc:spChg>
        <pc:spChg chg="add mod">
          <ac:chgData name="Rugile Trumpyte" userId="71e2253bb0318a28" providerId="LiveId" clId="{1A3526B2-A6DF-457E-8123-DBA2205CAF42}" dt="2023-04-07T13:42:28.248" v="382" actId="1076"/>
          <ac:spMkLst>
            <pc:docMk/>
            <pc:sldMk cId="383739095" sldId="335"/>
            <ac:spMk id="7" creationId="{1E1AB90A-92BD-4FD0-8DF3-51A531871F9A}"/>
          </ac:spMkLst>
        </pc:spChg>
        <pc:spChg chg="del">
          <ac:chgData name="Rugile Trumpyte" userId="71e2253bb0318a28" providerId="LiveId" clId="{1A3526B2-A6DF-457E-8123-DBA2205CAF42}" dt="2023-04-07T13:43:02.865" v="392" actId="478"/>
          <ac:spMkLst>
            <pc:docMk/>
            <pc:sldMk cId="383739095" sldId="335"/>
            <ac:spMk id="8" creationId="{A9DDB0FF-D32F-8006-FB19-5F015B0E368C}"/>
          </ac:spMkLst>
        </pc:spChg>
        <pc:spChg chg="add mod">
          <ac:chgData name="Rugile Trumpyte" userId="71e2253bb0318a28" providerId="LiveId" clId="{1A3526B2-A6DF-457E-8123-DBA2205CAF42}" dt="2023-04-11T12:26:41.979" v="1091" actId="1076"/>
          <ac:spMkLst>
            <pc:docMk/>
            <pc:sldMk cId="383739095" sldId="335"/>
            <ac:spMk id="8" creationId="{B04B9821-8699-1ADE-7986-31659F600AD9}"/>
          </ac:spMkLst>
        </pc:spChg>
        <pc:spChg chg="mod">
          <ac:chgData name="Rugile Trumpyte" userId="71e2253bb0318a28" providerId="LiveId" clId="{1A3526B2-A6DF-457E-8123-DBA2205CAF42}" dt="2023-04-07T13:42:00.906" v="376" actId="20577"/>
          <ac:spMkLst>
            <pc:docMk/>
            <pc:sldMk cId="383739095" sldId="335"/>
            <ac:spMk id="9" creationId="{39F6D5F2-A6D9-FCFE-55D7-77E7068E2A15}"/>
          </ac:spMkLst>
        </pc:spChg>
        <pc:spChg chg="mod">
          <ac:chgData name="Rugile Trumpyte" userId="71e2253bb0318a28" providerId="LiveId" clId="{1A3526B2-A6DF-457E-8123-DBA2205CAF42}" dt="2023-04-07T13:40:56.271" v="345" actId="20577"/>
          <ac:spMkLst>
            <pc:docMk/>
            <pc:sldMk cId="383739095" sldId="335"/>
            <ac:spMk id="10" creationId="{00000000-0000-0000-0000-000000000000}"/>
          </ac:spMkLst>
        </pc:spChg>
        <pc:spChg chg="mod">
          <ac:chgData name="Rugile Trumpyte" userId="71e2253bb0318a28" providerId="LiveId" clId="{1A3526B2-A6DF-457E-8123-DBA2205CAF42}" dt="2023-04-07T13:42:40.451" v="391" actId="20577"/>
          <ac:spMkLst>
            <pc:docMk/>
            <pc:sldMk cId="383739095" sldId="335"/>
            <ac:spMk id="11" creationId="{AF97606E-B54D-E20E-3B13-B7B15DA16997}"/>
          </ac:spMkLst>
        </pc:spChg>
        <pc:spChg chg="del">
          <ac:chgData name="Rugile Trumpyte" userId="71e2253bb0318a28" providerId="LiveId" clId="{1A3526B2-A6DF-457E-8123-DBA2205CAF42}" dt="2023-04-07T13:41:40.402" v="350" actId="478"/>
          <ac:spMkLst>
            <pc:docMk/>
            <pc:sldMk cId="383739095" sldId="335"/>
            <ac:spMk id="12" creationId="{F2FDCA6F-3CD7-B81F-C8EA-1686B5D8D2D8}"/>
          </ac:spMkLst>
        </pc:spChg>
        <pc:spChg chg="del">
          <ac:chgData name="Rugile Trumpyte" userId="71e2253bb0318a28" providerId="LiveId" clId="{1A3526B2-A6DF-457E-8123-DBA2205CAF42}" dt="2023-04-07T13:42:19.978" v="380" actId="478"/>
          <ac:spMkLst>
            <pc:docMk/>
            <pc:sldMk cId="383739095" sldId="335"/>
            <ac:spMk id="13" creationId="{7B1EF185-DCC3-D63A-FF0B-76319CABF4C2}"/>
          </ac:spMkLst>
        </pc:spChg>
        <pc:graphicFrameChg chg="mod">
          <ac:chgData name="Rugile Trumpyte" userId="71e2253bb0318a28" providerId="LiveId" clId="{1A3526B2-A6DF-457E-8123-DBA2205CAF42}" dt="2023-04-11T11:44:17.449" v="436"/>
          <ac:graphicFrameMkLst>
            <pc:docMk/>
            <pc:sldMk cId="383739095" sldId="335"/>
            <ac:graphicFrameMk id="3" creationId="{3BF64A70-DB81-68E2-60C0-6FB622A3C41B}"/>
          </ac:graphicFrameMkLst>
        </pc:graphicFrameChg>
      </pc:sldChg>
      <pc:sldChg chg="addSp delSp modSp mod">
        <pc:chgData name="Rugile Trumpyte" userId="71e2253bb0318a28" providerId="LiveId" clId="{1A3526B2-A6DF-457E-8123-DBA2205CAF42}" dt="2023-04-11T11:54:36.347" v="636" actId="20577"/>
        <pc:sldMkLst>
          <pc:docMk/>
          <pc:sldMk cId="1928219490" sldId="336"/>
        </pc:sldMkLst>
        <pc:spChg chg="add del mod">
          <ac:chgData name="Rugile Trumpyte" userId="71e2253bb0318a28" providerId="LiveId" clId="{1A3526B2-A6DF-457E-8123-DBA2205CAF42}" dt="2023-04-11T11:48:36.449" v="559" actId="478"/>
          <ac:spMkLst>
            <pc:docMk/>
            <pc:sldMk cId="1928219490" sldId="336"/>
            <ac:spMk id="3" creationId="{969BC853-03AC-C02D-25A2-EF32C3E14C4F}"/>
          </ac:spMkLst>
        </pc:spChg>
        <pc:spChg chg="add del mod">
          <ac:chgData name="Rugile Trumpyte" userId="71e2253bb0318a28" providerId="LiveId" clId="{1A3526B2-A6DF-457E-8123-DBA2205CAF42}" dt="2023-04-11T11:48:40.832" v="561" actId="478"/>
          <ac:spMkLst>
            <pc:docMk/>
            <pc:sldMk cId="1928219490" sldId="336"/>
            <ac:spMk id="6" creationId="{F71A6B46-DE0E-772E-9D3F-070A48D1118C}"/>
          </ac:spMkLst>
        </pc:spChg>
        <pc:spChg chg="del">
          <ac:chgData name="Rugile Trumpyte" userId="71e2253bb0318a28" providerId="LiveId" clId="{1A3526B2-A6DF-457E-8123-DBA2205CAF42}" dt="2023-04-07T13:43:20.420" v="395" actId="478"/>
          <ac:spMkLst>
            <pc:docMk/>
            <pc:sldMk cId="1928219490" sldId="336"/>
            <ac:spMk id="8" creationId="{A9DDB0FF-D32F-8006-FB19-5F015B0E368C}"/>
          </ac:spMkLst>
        </pc:spChg>
        <pc:spChg chg="del mod">
          <ac:chgData name="Rugile Trumpyte" userId="71e2253bb0318a28" providerId="LiveId" clId="{1A3526B2-A6DF-457E-8123-DBA2205CAF42}" dt="2023-04-11T11:48:34.692" v="558" actId="478"/>
          <ac:spMkLst>
            <pc:docMk/>
            <pc:sldMk cId="1928219490" sldId="336"/>
            <ac:spMk id="9" creationId="{F44C49F9-3390-8114-239E-9453327EF615}"/>
          </ac:spMkLst>
        </pc:spChg>
        <pc:spChg chg="mod">
          <ac:chgData name="Rugile Trumpyte" userId="71e2253bb0318a28" providerId="LiveId" clId="{1A3526B2-A6DF-457E-8123-DBA2205CAF42}" dt="2023-04-11T11:54:36.347" v="636" actId="20577"/>
          <ac:spMkLst>
            <pc:docMk/>
            <pc:sldMk cId="1928219490" sldId="336"/>
            <ac:spMk id="10" creationId="{00000000-0000-0000-0000-000000000000}"/>
          </ac:spMkLst>
        </pc:spChg>
        <pc:spChg chg="add mod">
          <ac:chgData name="Rugile Trumpyte" userId="71e2253bb0318a28" providerId="LiveId" clId="{1A3526B2-A6DF-457E-8123-DBA2205CAF42}" dt="2023-04-11T11:49:06.467" v="566" actId="1076"/>
          <ac:spMkLst>
            <pc:docMk/>
            <pc:sldMk cId="1928219490" sldId="336"/>
            <ac:spMk id="11" creationId="{EABCBDEF-18BF-CB24-2C1C-C3D947C11659}"/>
          </ac:spMkLst>
        </pc:spChg>
        <pc:spChg chg="add mod">
          <ac:chgData name="Rugile Trumpyte" userId="71e2253bb0318a28" providerId="LiveId" clId="{1A3526B2-A6DF-457E-8123-DBA2205CAF42}" dt="2023-04-11T11:48:58.619" v="564" actId="1076"/>
          <ac:spMkLst>
            <pc:docMk/>
            <pc:sldMk cId="1928219490" sldId="336"/>
            <ac:spMk id="12" creationId="{9ACE2624-1426-0A5B-8F37-9468C9756E07}"/>
          </ac:spMkLst>
        </pc:spChg>
        <pc:spChg chg="add mod">
          <ac:chgData name="Rugile Trumpyte" userId="71e2253bb0318a28" providerId="LiveId" clId="{1A3526B2-A6DF-457E-8123-DBA2205CAF42}" dt="2023-04-11T11:49:01.983" v="565" actId="1076"/>
          <ac:spMkLst>
            <pc:docMk/>
            <pc:sldMk cId="1928219490" sldId="336"/>
            <ac:spMk id="13" creationId="{586D2681-223E-EC77-9FC3-3F2564C06011}"/>
          </ac:spMkLst>
        </pc:spChg>
        <pc:spChg chg="del">
          <ac:chgData name="Rugile Trumpyte" userId="71e2253bb0318a28" providerId="LiveId" clId="{1A3526B2-A6DF-457E-8123-DBA2205CAF42}" dt="2023-04-11T11:42:54.819" v="427" actId="478"/>
          <ac:spMkLst>
            <pc:docMk/>
            <pc:sldMk cId="1928219490" sldId="336"/>
            <ac:spMk id="14" creationId="{43977B9B-E4CB-AC0E-E369-7FFDC2BDB62A}"/>
          </ac:spMkLst>
        </pc:spChg>
        <pc:spChg chg="del mod">
          <ac:chgData name="Rugile Trumpyte" userId="71e2253bb0318a28" providerId="LiveId" clId="{1A3526B2-A6DF-457E-8123-DBA2205CAF42}" dt="2023-04-11T11:48:39.085" v="560" actId="478"/>
          <ac:spMkLst>
            <pc:docMk/>
            <pc:sldMk cId="1928219490" sldId="336"/>
            <ac:spMk id="18" creationId="{7020C08A-AB7C-98D3-1FD2-6CF9D764BCAD}"/>
          </ac:spMkLst>
        </pc:spChg>
        <pc:spChg chg="del">
          <ac:chgData name="Rugile Trumpyte" userId="71e2253bb0318a28" providerId="LiveId" clId="{1A3526B2-A6DF-457E-8123-DBA2205CAF42}" dt="2023-04-11T11:43:03.713" v="432" actId="478"/>
          <ac:spMkLst>
            <pc:docMk/>
            <pc:sldMk cId="1928219490" sldId="336"/>
            <ac:spMk id="19" creationId="{881C9B70-5D32-020B-D6FF-CB522FD7DD56}"/>
          </ac:spMkLst>
        </pc:spChg>
        <pc:graphicFrameChg chg="mod">
          <ac:chgData name="Rugile Trumpyte" userId="71e2253bb0318a28" providerId="LiveId" clId="{1A3526B2-A6DF-457E-8123-DBA2205CAF42}" dt="2023-04-11T11:48:49.057" v="563" actId="1076"/>
          <ac:graphicFrameMkLst>
            <pc:docMk/>
            <pc:sldMk cId="1928219490" sldId="336"/>
            <ac:graphicFrameMk id="7" creationId="{468E7BDE-5DAD-C332-F494-5F35A757A726}"/>
          </ac:graphicFrameMkLst>
        </pc:graphicFrameChg>
        <pc:picChg chg="mod">
          <ac:chgData name="Rugile Trumpyte" userId="71e2253bb0318a28" providerId="LiveId" clId="{1A3526B2-A6DF-457E-8123-DBA2205CAF42}" dt="2023-04-07T13:43:15.881" v="394" actId="1076"/>
          <ac:picMkLst>
            <pc:docMk/>
            <pc:sldMk cId="1928219490" sldId="336"/>
            <ac:picMk id="4" creationId="{00000000-0000-0000-0000-000000000000}"/>
          </ac:picMkLst>
        </pc:picChg>
      </pc:sldChg>
      <pc:sldChg chg="modSp mod">
        <pc:chgData name="Rugile Trumpyte" userId="71e2253bb0318a28" providerId="LiveId" clId="{1A3526B2-A6DF-457E-8123-DBA2205CAF42}" dt="2023-04-07T13:31:45.404" v="216"/>
        <pc:sldMkLst>
          <pc:docMk/>
          <pc:sldMk cId="1706221229" sldId="338"/>
        </pc:sldMkLst>
        <pc:spChg chg="mod">
          <ac:chgData name="Rugile Trumpyte" userId="71e2253bb0318a28" providerId="LiveId" clId="{1A3526B2-A6DF-457E-8123-DBA2205CAF42}" dt="2023-04-07T13:30:08.965" v="192" actId="1076"/>
          <ac:spMkLst>
            <pc:docMk/>
            <pc:sldMk cId="1706221229" sldId="338"/>
            <ac:spMk id="6" creationId="{CD9957D0-4A86-F729-94D6-E62005A9C7B8}"/>
          </ac:spMkLst>
        </pc:spChg>
        <pc:spChg chg="mod">
          <ac:chgData name="Rugile Trumpyte" userId="71e2253bb0318a28" providerId="LiveId" clId="{1A3526B2-A6DF-457E-8123-DBA2205CAF42}" dt="2023-04-07T13:30:04.185" v="191" actId="1076"/>
          <ac:spMkLst>
            <pc:docMk/>
            <pc:sldMk cId="1706221229" sldId="338"/>
            <ac:spMk id="7" creationId="{D546C9BD-2743-57A2-CBD2-0AA575225CD6}"/>
          </ac:spMkLst>
        </pc:spChg>
        <pc:spChg chg="mod">
          <ac:chgData name="Rugile Trumpyte" userId="71e2253bb0318a28" providerId="LiveId" clId="{1A3526B2-A6DF-457E-8123-DBA2205CAF42}" dt="2023-04-07T13:30:28.729" v="207" actId="113"/>
          <ac:spMkLst>
            <pc:docMk/>
            <pc:sldMk cId="1706221229" sldId="338"/>
            <ac:spMk id="10" creationId="{00000000-0000-0000-0000-000000000000}"/>
          </ac:spMkLst>
        </pc:spChg>
        <pc:spChg chg="mod">
          <ac:chgData name="Rugile Trumpyte" userId="71e2253bb0318a28" providerId="LiveId" clId="{1A3526B2-A6DF-457E-8123-DBA2205CAF42}" dt="2023-04-07T13:29:49.010" v="188" actId="1076"/>
          <ac:spMkLst>
            <pc:docMk/>
            <pc:sldMk cId="1706221229" sldId="338"/>
            <ac:spMk id="12" creationId="{E16B4CD1-87A5-6F1D-7CAA-3E4FA38A849F}"/>
          </ac:spMkLst>
        </pc:spChg>
        <pc:spChg chg="mod">
          <ac:chgData name="Rugile Trumpyte" userId="71e2253bb0318a28" providerId="LiveId" clId="{1A3526B2-A6DF-457E-8123-DBA2205CAF42}" dt="2023-04-07T13:29:38.317" v="185" actId="1076"/>
          <ac:spMkLst>
            <pc:docMk/>
            <pc:sldMk cId="1706221229" sldId="338"/>
            <ac:spMk id="14" creationId="{68A007B8-CD14-586F-D659-8CA925770F1D}"/>
          </ac:spMkLst>
        </pc:spChg>
        <pc:spChg chg="mod">
          <ac:chgData name="Rugile Trumpyte" userId="71e2253bb0318a28" providerId="LiveId" clId="{1A3526B2-A6DF-457E-8123-DBA2205CAF42}" dt="2023-04-07T13:29:41.113" v="186" actId="1076"/>
          <ac:spMkLst>
            <pc:docMk/>
            <pc:sldMk cId="1706221229" sldId="338"/>
            <ac:spMk id="16" creationId="{DCFD8502-3103-6D2F-B114-2F809AE66542}"/>
          </ac:spMkLst>
        </pc:spChg>
        <pc:spChg chg="mod">
          <ac:chgData name="Rugile Trumpyte" userId="71e2253bb0318a28" providerId="LiveId" clId="{1A3526B2-A6DF-457E-8123-DBA2205CAF42}" dt="2023-04-07T13:29:44.761" v="187" actId="1076"/>
          <ac:spMkLst>
            <pc:docMk/>
            <pc:sldMk cId="1706221229" sldId="338"/>
            <ac:spMk id="18" creationId="{04DFF587-2F94-02AB-C310-E05D2B80D696}"/>
          </ac:spMkLst>
        </pc:spChg>
        <pc:graphicFrameChg chg="mod">
          <ac:chgData name="Rugile Trumpyte" userId="71e2253bb0318a28" providerId="LiveId" clId="{1A3526B2-A6DF-457E-8123-DBA2205CAF42}" dt="2023-04-07T13:31:45.404" v="216"/>
          <ac:graphicFrameMkLst>
            <pc:docMk/>
            <pc:sldMk cId="1706221229" sldId="338"/>
            <ac:graphicFrameMk id="3" creationId="{68991A58-9346-F9ED-5E4D-70BF2C8B49A4}"/>
          </ac:graphicFrameMkLst>
        </pc:graphicFrameChg>
      </pc:sldChg>
      <pc:sldChg chg="addSp delSp modSp mod">
        <pc:chgData name="Rugile Trumpyte" userId="71e2253bb0318a28" providerId="LiveId" clId="{1A3526B2-A6DF-457E-8123-DBA2205CAF42}" dt="2023-04-11T11:39:51.389" v="408" actId="20577"/>
        <pc:sldMkLst>
          <pc:docMk/>
          <pc:sldMk cId="3150969024" sldId="339"/>
        </pc:sldMkLst>
        <pc:spChg chg="add mod">
          <ac:chgData name="Rugile Trumpyte" userId="71e2253bb0318a28" providerId="LiveId" clId="{1A3526B2-A6DF-457E-8123-DBA2205CAF42}" dt="2023-04-07T13:37:05.885" v="280" actId="1076"/>
          <ac:spMkLst>
            <pc:docMk/>
            <pc:sldMk cId="3150969024" sldId="339"/>
            <ac:spMk id="3" creationId="{AB49F28D-4609-1510-726D-9356935B4773}"/>
          </ac:spMkLst>
        </pc:spChg>
        <pc:spChg chg="mod">
          <ac:chgData name="Rugile Trumpyte" userId="71e2253bb0318a28" providerId="LiveId" clId="{1A3526B2-A6DF-457E-8123-DBA2205CAF42}" dt="2023-04-07T13:36:27.710" v="272" actId="1076"/>
          <ac:spMkLst>
            <pc:docMk/>
            <pc:sldMk cId="3150969024" sldId="339"/>
            <ac:spMk id="7" creationId="{24A323BB-981F-6BE1-018E-4DACD35C645B}"/>
          </ac:spMkLst>
        </pc:spChg>
        <pc:spChg chg="del">
          <ac:chgData name="Rugile Trumpyte" userId="71e2253bb0318a28" providerId="LiveId" clId="{1A3526B2-A6DF-457E-8123-DBA2205CAF42}" dt="2023-04-07T13:39:36.086" v="330" actId="478"/>
          <ac:spMkLst>
            <pc:docMk/>
            <pc:sldMk cId="3150969024" sldId="339"/>
            <ac:spMk id="8" creationId="{A9DDB0FF-D32F-8006-FB19-5F015B0E368C}"/>
          </ac:spMkLst>
        </pc:spChg>
        <pc:spChg chg="del mod">
          <ac:chgData name="Rugile Trumpyte" userId="71e2253bb0318a28" providerId="LiveId" clId="{1A3526B2-A6DF-457E-8123-DBA2205CAF42}" dt="2023-04-07T13:37:00.076" v="278" actId="478"/>
          <ac:spMkLst>
            <pc:docMk/>
            <pc:sldMk cId="3150969024" sldId="339"/>
            <ac:spMk id="9" creationId="{1AB6188E-F346-4C68-87E5-FAD5093C41AF}"/>
          </ac:spMkLst>
        </pc:spChg>
        <pc:spChg chg="mod">
          <ac:chgData name="Rugile Trumpyte" userId="71e2253bb0318a28" providerId="LiveId" clId="{1A3526B2-A6DF-457E-8123-DBA2205CAF42}" dt="2023-04-07T13:32:52.333" v="244" actId="20577"/>
          <ac:spMkLst>
            <pc:docMk/>
            <pc:sldMk cId="3150969024" sldId="339"/>
            <ac:spMk id="10" creationId="{00000000-0000-0000-0000-000000000000}"/>
          </ac:spMkLst>
        </pc:spChg>
        <pc:spChg chg="add mod">
          <ac:chgData name="Rugile Trumpyte" userId="71e2253bb0318a28" providerId="LiveId" clId="{1A3526B2-A6DF-457E-8123-DBA2205CAF42}" dt="2023-04-07T13:37:16.073" v="283" actId="1076"/>
          <ac:spMkLst>
            <pc:docMk/>
            <pc:sldMk cId="3150969024" sldId="339"/>
            <ac:spMk id="11" creationId="{B9BDC073-A005-3DA7-AA35-8D8AA8A09FDE}"/>
          </ac:spMkLst>
        </pc:spChg>
        <pc:spChg chg="add mod">
          <ac:chgData name="Rugile Trumpyte" userId="71e2253bb0318a28" providerId="LiveId" clId="{1A3526B2-A6DF-457E-8123-DBA2205CAF42}" dt="2023-04-07T13:37:40.439" v="288" actId="1076"/>
          <ac:spMkLst>
            <pc:docMk/>
            <pc:sldMk cId="3150969024" sldId="339"/>
            <ac:spMk id="12" creationId="{0C22F895-507E-FA8D-84E5-B6BE600BE785}"/>
          </ac:spMkLst>
        </pc:spChg>
        <pc:spChg chg="add mod">
          <ac:chgData name="Rugile Trumpyte" userId="71e2253bb0318a28" providerId="LiveId" clId="{1A3526B2-A6DF-457E-8123-DBA2205CAF42}" dt="2023-04-07T13:38:27.206" v="306" actId="1076"/>
          <ac:spMkLst>
            <pc:docMk/>
            <pc:sldMk cId="3150969024" sldId="339"/>
            <ac:spMk id="13" creationId="{14C1676C-CFD8-FDF7-3636-AABA35CE60B7}"/>
          </ac:spMkLst>
        </pc:spChg>
        <pc:spChg chg="mod">
          <ac:chgData name="Rugile Trumpyte" userId="71e2253bb0318a28" providerId="LiveId" clId="{1A3526B2-A6DF-457E-8123-DBA2205CAF42}" dt="2023-04-07T13:37:22.482" v="284" actId="1076"/>
          <ac:spMkLst>
            <pc:docMk/>
            <pc:sldMk cId="3150969024" sldId="339"/>
            <ac:spMk id="15" creationId="{DBA6B8D2-A6C5-977E-5C14-5EEA779B2938}"/>
          </ac:spMkLst>
        </pc:spChg>
        <pc:spChg chg="mod">
          <ac:chgData name="Rugile Trumpyte" userId="71e2253bb0318a28" providerId="LiveId" clId="{1A3526B2-A6DF-457E-8123-DBA2205CAF42}" dt="2023-04-07T13:38:04.884" v="303" actId="20577"/>
          <ac:spMkLst>
            <pc:docMk/>
            <pc:sldMk cId="3150969024" sldId="339"/>
            <ac:spMk id="18" creationId="{FBF5B914-B187-87E5-FF3C-38A28F1DD809}"/>
          </ac:spMkLst>
        </pc:spChg>
        <pc:spChg chg="mod">
          <ac:chgData name="Rugile Trumpyte" userId="71e2253bb0318a28" providerId="LiveId" clId="{1A3526B2-A6DF-457E-8123-DBA2205CAF42}" dt="2023-04-11T11:39:51.389" v="408" actId="20577"/>
          <ac:spMkLst>
            <pc:docMk/>
            <pc:sldMk cId="3150969024" sldId="339"/>
            <ac:spMk id="24" creationId="{1A4C0971-10D2-6B84-15DC-543C7ED8A962}"/>
          </ac:spMkLst>
        </pc:spChg>
        <pc:spChg chg="del">
          <ac:chgData name="Rugile Trumpyte" userId="71e2253bb0318a28" providerId="LiveId" clId="{1A3526B2-A6DF-457E-8123-DBA2205CAF42}" dt="2023-04-07T13:37:07.943" v="281" actId="478"/>
          <ac:spMkLst>
            <pc:docMk/>
            <pc:sldMk cId="3150969024" sldId="339"/>
            <ac:spMk id="25" creationId="{003B98BF-D2A7-F57C-C57A-D704CD71E423}"/>
          </ac:spMkLst>
        </pc:spChg>
        <pc:spChg chg="del">
          <ac:chgData name="Rugile Trumpyte" userId="71e2253bb0318a28" providerId="LiveId" clId="{1A3526B2-A6DF-457E-8123-DBA2205CAF42}" dt="2023-04-07T13:37:34.509" v="286" actId="478"/>
          <ac:spMkLst>
            <pc:docMk/>
            <pc:sldMk cId="3150969024" sldId="339"/>
            <ac:spMk id="26" creationId="{8403B820-0D8B-BC42-F4C2-1168FE025BEC}"/>
          </ac:spMkLst>
        </pc:spChg>
        <pc:spChg chg="del">
          <ac:chgData name="Rugile Trumpyte" userId="71e2253bb0318a28" providerId="LiveId" clId="{1A3526B2-A6DF-457E-8123-DBA2205CAF42}" dt="2023-04-07T13:38:17.627" v="304" actId="478"/>
          <ac:spMkLst>
            <pc:docMk/>
            <pc:sldMk cId="3150969024" sldId="339"/>
            <ac:spMk id="27" creationId="{2AEB7698-EEEE-0124-8725-4F588EA8E062}"/>
          </ac:spMkLst>
        </pc:spChg>
        <pc:graphicFrameChg chg="mod">
          <ac:chgData name="Rugile Trumpyte" userId="71e2253bb0318a28" providerId="LiveId" clId="{1A3526B2-A6DF-457E-8123-DBA2205CAF42}" dt="2023-04-07T13:32:40.998" v="233" actId="1076"/>
          <ac:graphicFrameMkLst>
            <pc:docMk/>
            <pc:sldMk cId="3150969024" sldId="339"/>
            <ac:graphicFrameMk id="6" creationId="{0DD6CD8C-A517-4030-0D49-6F2373CADB5F}"/>
          </ac:graphicFrameMkLst>
        </pc:graphicFrameChg>
      </pc:sldChg>
      <pc:sldChg chg="delSp modSp mod">
        <pc:chgData name="Rugile Trumpyte" userId="71e2253bb0318a28" providerId="LiveId" clId="{1A3526B2-A6DF-457E-8123-DBA2205CAF42}" dt="2023-04-11T12:27:04.727" v="1100" actId="20577"/>
        <pc:sldMkLst>
          <pc:docMk/>
          <pc:sldMk cId="551783355" sldId="340"/>
        </pc:sldMkLst>
        <pc:spChg chg="del">
          <ac:chgData name="Rugile Trumpyte" userId="71e2253bb0318a28" providerId="LiveId" clId="{1A3526B2-A6DF-457E-8123-DBA2205CAF42}" dt="2023-04-11T11:52:13.253" v="597" actId="478"/>
          <ac:spMkLst>
            <pc:docMk/>
            <pc:sldMk cId="551783355" sldId="340"/>
            <ac:spMk id="8" creationId="{A9DDB0FF-D32F-8006-FB19-5F015B0E368C}"/>
          </ac:spMkLst>
        </pc:spChg>
        <pc:spChg chg="del">
          <ac:chgData name="Rugile Trumpyte" userId="71e2253bb0318a28" providerId="LiveId" clId="{1A3526B2-A6DF-457E-8123-DBA2205CAF42}" dt="2023-04-11T11:49:47.334" v="581" actId="478"/>
          <ac:spMkLst>
            <pc:docMk/>
            <pc:sldMk cId="551783355" sldId="340"/>
            <ac:spMk id="9" creationId="{F44C49F9-3390-8114-239E-9453327EF615}"/>
          </ac:spMkLst>
        </pc:spChg>
        <pc:spChg chg="mod">
          <ac:chgData name="Rugile Trumpyte" userId="71e2253bb0318a28" providerId="LiveId" clId="{1A3526B2-A6DF-457E-8123-DBA2205CAF42}" dt="2023-04-11T12:27:04.727" v="1100" actId="20577"/>
          <ac:spMkLst>
            <pc:docMk/>
            <pc:sldMk cId="551783355" sldId="340"/>
            <ac:spMk id="10" creationId="{00000000-0000-0000-0000-000000000000}"/>
          </ac:spMkLst>
        </pc:spChg>
        <pc:spChg chg="del">
          <ac:chgData name="Rugile Trumpyte" userId="71e2253bb0318a28" providerId="LiveId" clId="{1A3526B2-A6DF-457E-8123-DBA2205CAF42}" dt="2023-04-11T11:49:49.658" v="582" actId="478"/>
          <ac:spMkLst>
            <pc:docMk/>
            <pc:sldMk cId="551783355" sldId="340"/>
            <ac:spMk id="11" creationId="{E8FFDF88-8EF3-4964-D450-ED9C51DFDA89}"/>
          </ac:spMkLst>
        </pc:spChg>
        <pc:spChg chg="del">
          <ac:chgData name="Rugile Trumpyte" userId="71e2253bb0318a28" providerId="LiveId" clId="{1A3526B2-A6DF-457E-8123-DBA2205CAF42}" dt="2023-04-11T11:49:52.691" v="584" actId="478"/>
          <ac:spMkLst>
            <pc:docMk/>
            <pc:sldMk cId="551783355" sldId="340"/>
            <ac:spMk id="12" creationId="{DD528058-C4CF-9311-8D68-3B20E8BE55C3}"/>
          </ac:spMkLst>
        </pc:spChg>
        <pc:spChg chg="del">
          <ac:chgData name="Rugile Trumpyte" userId="71e2253bb0318a28" providerId="LiveId" clId="{1A3526B2-A6DF-457E-8123-DBA2205CAF42}" dt="2023-04-11T11:49:53.568" v="585" actId="478"/>
          <ac:spMkLst>
            <pc:docMk/>
            <pc:sldMk cId="551783355" sldId="340"/>
            <ac:spMk id="13" creationId="{D34D0957-1FE4-A220-5AC9-68937D4C70A6}"/>
          </ac:spMkLst>
        </pc:spChg>
        <pc:spChg chg="del">
          <ac:chgData name="Rugile Trumpyte" userId="71e2253bb0318a28" providerId="LiveId" clId="{1A3526B2-A6DF-457E-8123-DBA2205CAF42}" dt="2023-04-11T11:49:51.826" v="583" actId="478"/>
          <ac:spMkLst>
            <pc:docMk/>
            <pc:sldMk cId="551783355" sldId="340"/>
            <ac:spMk id="14" creationId="{43977B9B-E4CB-AC0E-E369-7FFDC2BDB62A}"/>
          </ac:spMkLst>
        </pc:spChg>
        <pc:spChg chg="mod">
          <ac:chgData name="Rugile Trumpyte" userId="71e2253bb0318a28" providerId="LiveId" clId="{1A3526B2-A6DF-457E-8123-DBA2205CAF42}" dt="2023-04-11T11:54:14.991" v="618" actId="1076"/>
          <ac:spMkLst>
            <pc:docMk/>
            <pc:sldMk cId="551783355" sldId="340"/>
            <ac:spMk id="15" creationId="{DABE5A48-2AF0-4456-3BB4-095FF518F093}"/>
          </ac:spMkLst>
        </pc:spChg>
        <pc:spChg chg="mod">
          <ac:chgData name="Rugile Trumpyte" userId="71e2253bb0318a28" providerId="LiveId" clId="{1A3526B2-A6DF-457E-8123-DBA2205CAF42}" dt="2023-04-11T11:54:12.306" v="617" actId="1076"/>
          <ac:spMkLst>
            <pc:docMk/>
            <pc:sldMk cId="551783355" sldId="340"/>
            <ac:spMk id="17" creationId="{E33B7DE8-EA9E-5F83-7CF9-6C8717C8C7FD}"/>
          </ac:spMkLst>
        </pc:spChg>
        <pc:spChg chg="del">
          <ac:chgData name="Rugile Trumpyte" userId="71e2253bb0318a28" providerId="LiveId" clId="{1A3526B2-A6DF-457E-8123-DBA2205CAF42}" dt="2023-04-11T11:49:43.508" v="580" actId="478"/>
          <ac:spMkLst>
            <pc:docMk/>
            <pc:sldMk cId="551783355" sldId="340"/>
            <ac:spMk id="18" creationId="{7020C08A-AB7C-98D3-1FD2-6CF9D764BCAD}"/>
          </ac:spMkLst>
        </pc:spChg>
        <pc:spChg chg="mod">
          <ac:chgData name="Rugile Trumpyte" userId="71e2253bb0318a28" providerId="LiveId" clId="{1A3526B2-A6DF-457E-8123-DBA2205CAF42}" dt="2023-04-11T11:54:53.562" v="638" actId="1076"/>
          <ac:spMkLst>
            <pc:docMk/>
            <pc:sldMk cId="551783355" sldId="340"/>
            <ac:spMk id="20" creationId="{D79A30F1-0BB6-502E-B1CD-7BFCA48124B7}"/>
          </ac:spMkLst>
        </pc:spChg>
        <pc:graphicFrameChg chg="mod">
          <ac:chgData name="Rugile Trumpyte" userId="71e2253bb0318a28" providerId="LiveId" clId="{1A3526B2-A6DF-457E-8123-DBA2205CAF42}" dt="2023-04-11T12:09:26.154" v="894"/>
          <ac:graphicFrameMkLst>
            <pc:docMk/>
            <pc:sldMk cId="551783355" sldId="340"/>
            <ac:graphicFrameMk id="3" creationId="{1C15F3D5-15CB-D8A2-CEDA-557E0A994BD5}"/>
          </ac:graphicFrameMkLst>
        </pc:graphicFrameChg>
      </pc:sldChg>
      <pc:sldChg chg="addSp delSp modSp mod">
        <pc:chgData name="Rugile Trumpyte" userId="71e2253bb0318a28" providerId="LiveId" clId="{1A3526B2-A6DF-457E-8123-DBA2205CAF42}" dt="2023-04-11T12:27:25.512" v="1102" actId="20577"/>
        <pc:sldMkLst>
          <pc:docMk/>
          <pc:sldMk cId="2411269799" sldId="341"/>
        </pc:sldMkLst>
        <pc:spChg chg="add mod">
          <ac:chgData name="Rugile Trumpyte" userId="71e2253bb0318a28" providerId="LiveId" clId="{1A3526B2-A6DF-457E-8123-DBA2205CAF42}" dt="2023-04-11T12:09:05.951" v="889" actId="1076"/>
          <ac:spMkLst>
            <pc:docMk/>
            <pc:sldMk cId="2411269799" sldId="341"/>
            <ac:spMk id="3" creationId="{0B56A79A-49A9-E9B3-C7D2-F3C3F8523449}"/>
          </ac:spMkLst>
        </pc:spChg>
        <pc:spChg chg="add mod">
          <ac:chgData name="Rugile Trumpyte" userId="71e2253bb0318a28" providerId="LiveId" clId="{1A3526B2-A6DF-457E-8123-DBA2205CAF42}" dt="2023-04-11T12:08:49.297" v="887" actId="1076"/>
          <ac:spMkLst>
            <pc:docMk/>
            <pc:sldMk cId="2411269799" sldId="341"/>
            <ac:spMk id="7" creationId="{4B123838-552D-99F5-D9B2-7E7CE471F680}"/>
          </ac:spMkLst>
        </pc:spChg>
        <pc:spChg chg="del">
          <ac:chgData name="Rugile Trumpyte" userId="71e2253bb0318a28" providerId="LiveId" clId="{1A3526B2-A6DF-457E-8123-DBA2205CAF42}" dt="2023-04-11T11:55:47.792" v="643" actId="478"/>
          <ac:spMkLst>
            <pc:docMk/>
            <pc:sldMk cId="2411269799" sldId="341"/>
            <ac:spMk id="8" creationId="{A9DDB0FF-D32F-8006-FB19-5F015B0E368C}"/>
          </ac:spMkLst>
        </pc:spChg>
        <pc:spChg chg="mod">
          <ac:chgData name="Rugile Trumpyte" userId="71e2253bb0318a28" providerId="LiveId" clId="{1A3526B2-A6DF-457E-8123-DBA2205CAF42}" dt="2023-04-11T12:06:43.435" v="860" actId="1036"/>
          <ac:spMkLst>
            <pc:docMk/>
            <pc:sldMk cId="2411269799" sldId="341"/>
            <ac:spMk id="9" creationId="{F44C49F9-3390-8114-239E-9453327EF615}"/>
          </ac:spMkLst>
        </pc:spChg>
        <pc:spChg chg="mod">
          <ac:chgData name="Rugile Trumpyte" userId="71e2253bb0318a28" providerId="LiveId" clId="{1A3526B2-A6DF-457E-8123-DBA2205CAF42}" dt="2023-04-11T12:27:25.512" v="1102" actId="20577"/>
          <ac:spMkLst>
            <pc:docMk/>
            <pc:sldMk cId="2411269799" sldId="341"/>
            <ac:spMk id="10" creationId="{00000000-0000-0000-0000-000000000000}"/>
          </ac:spMkLst>
        </pc:spChg>
        <pc:spChg chg="mod">
          <ac:chgData name="Rugile Trumpyte" userId="71e2253bb0318a28" providerId="LiveId" clId="{1A3526B2-A6DF-457E-8123-DBA2205CAF42}" dt="2023-04-11T12:08:53.378" v="888" actId="1076"/>
          <ac:spMkLst>
            <pc:docMk/>
            <pc:sldMk cId="2411269799" sldId="341"/>
            <ac:spMk id="11" creationId="{E8FFDF88-8EF3-4964-D450-ED9C51DFDA89}"/>
          </ac:spMkLst>
        </pc:spChg>
        <pc:spChg chg="del">
          <ac:chgData name="Rugile Trumpyte" userId="71e2253bb0318a28" providerId="LiveId" clId="{1A3526B2-A6DF-457E-8123-DBA2205CAF42}" dt="2023-04-11T12:00:52.335" v="728" actId="478"/>
          <ac:spMkLst>
            <pc:docMk/>
            <pc:sldMk cId="2411269799" sldId="341"/>
            <ac:spMk id="12" creationId="{DD528058-C4CF-9311-8D68-3B20E8BE55C3}"/>
          </ac:spMkLst>
        </pc:spChg>
        <pc:spChg chg="del mod">
          <ac:chgData name="Rugile Trumpyte" userId="71e2253bb0318a28" providerId="LiveId" clId="{1A3526B2-A6DF-457E-8123-DBA2205CAF42}" dt="2023-04-11T12:06:16.893" v="836" actId="478"/>
          <ac:spMkLst>
            <pc:docMk/>
            <pc:sldMk cId="2411269799" sldId="341"/>
            <ac:spMk id="13" creationId="{D34D0957-1FE4-A220-5AC9-68937D4C70A6}"/>
          </ac:spMkLst>
        </pc:spChg>
        <pc:spChg chg="del">
          <ac:chgData name="Rugile Trumpyte" userId="71e2253bb0318a28" providerId="LiveId" clId="{1A3526B2-A6DF-457E-8123-DBA2205CAF42}" dt="2023-04-11T11:58:03.974" v="670" actId="478"/>
          <ac:spMkLst>
            <pc:docMk/>
            <pc:sldMk cId="2411269799" sldId="341"/>
            <ac:spMk id="14" creationId="{43977B9B-E4CB-AC0E-E369-7FFDC2BDB62A}"/>
          </ac:spMkLst>
        </pc:spChg>
        <pc:spChg chg="mod">
          <ac:chgData name="Rugile Trumpyte" userId="71e2253bb0318a28" providerId="LiveId" clId="{1A3526B2-A6DF-457E-8123-DBA2205CAF42}" dt="2023-04-11T12:05:18.863" v="797" actId="1076"/>
          <ac:spMkLst>
            <pc:docMk/>
            <pc:sldMk cId="2411269799" sldId="341"/>
            <ac:spMk id="15" creationId="{DABE5A48-2AF0-4456-3BB4-095FF518F093}"/>
          </ac:spMkLst>
        </pc:spChg>
        <pc:spChg chg="add mod">
          <ac:chgData name="Rugile Trumpyte" userId="71e2253bb0318a28" providerId="LiveId" clId="{1A3526B2-A6DF-457E-8123-DBA2205CAF42}" dt="2023-04-11T12:08:35.431" v="886" actId="1076"/>
          <ac:spMkLst>
            <pc:docMk/>
            <pc:sldMk cId="2411269799" sldId="341"/>
            <ac:spMk id="16" creationId="{609D4AAC-AE24-71C0-AC05-02446F087CE1}"/>
          </ac:spMkLst>
        </pc:spChg>
        <pc:spChg chg="mod">
          <ac:chgData name="Rugile Trumpyte" userId="71e2253bb0318a28" providerId="LiveId" clId="{1A3526B2-A6DF-457E-8123-DBA2205CAF42}" dt="2023-04-11T12:02:48.733" v="746" actId="1076"/>
          <ac:spMkLst>
            <pc:docMk/>
            <pc:sldMk cId="2411269799" sldId="341"/>
            <ac:spMk id="17" creationId="{E33B7DE8-EA9E-5F83-7CF9-6C8717C8C7FD}"/>
          </ac:spMkLst>
        </pc:spChg>
        <pc:spChg chg="mod">
          <ac:chgData name="Rugile Trumpyte" userId="71e2253bb0318a28" providerId="LiveId" clId="{1A3526B2-A6DF-457E-8123-DBA2205CAF42}" dt="2023-04-11T12:06:26.245" v="845" actId="20577"/>
          <ac:spMkLst>
            <pc:docMk/>
            <pc:sldMk cId="2411269799" sldId="341"/>
            <ac:spMk id="18" creationId="{7020C08A-AB7C-98D3-1FD2-6CF9D764BCAD}"/>
          </ac:spMkLst>
        </pc:spChg>
        <pc:spChg chg="mod">
          <ac:chgData name="Rugile Trumpyte" userId="71e2253bb0318a28" providerId="LiveId" clId="{1A3526B2-A6DF-457E-8123-DBA2205CAF42}" dt="2023-04-11T12:05:01.369" v="795" actId="1076"/>
          <ac:spMkLst>
            <pc:docMk/>
            <pc:sldMk cId="2411269799" sldId="341"/>
            <ac:spMk id="20" creationId="{D79A30F1-0BB6-502E-B1CD-7BFCA48124B7}"/>
          </ac:spMkLst>
        </pc:spChg>
        <pc:graphicFrameChg chg="mod">
          <ac:chgData name="Rugile Trumpyte" userId="71e2253bb0318a28" providerId="LiveId" clId="{1A3526B2-A6DF-457E-8123-DBA2205CAF42}" dt="2023-04-11T12:08:30.933" v="885" actId="1076"/>
          <ac:graphicFrameMkLst>
            <pc:docMk/>
            <pc:sldMk cId="2411269799" sldId="341"/>
            <ac:graphicFrameMk id="6" creationId="{64465D49-AD2A-93C8-E5E9-093A6D73692E}"/>
          </ac:graphicFrameMkLst>
        </pc:graphicFrameChg>
      </pc:sldChg>
      <pc:sldChg chg="addSp delSp modSp mod">
        <pc:chgData name="Rugile Trumpyte" userId="71e2253bb0318a28" providerId="LiveId" clId="{1A3526B2-A6DF-457E-8123-DBA2205CAF42}" dt="2023-04-11T12:26:18.759" v="1089" actId="20577"/>
        <pc:sldMkLst>
          <pc:docMk/>
          <pc:sldMk cId="1635768149" sldId="342"/>
        </pc:sldMkLst>
        <pc:spChg chg="add mod">
          <ac:chgData name="Rugile Trumpyte" userId="71e2253bb0318a28" providerId="LiveId" clId="{1A3526B2-A6DF-457E-8123-DBA2205CAF42}" dt="2023-04-11T12:19:47.995" v="983" actId="1038"/>
          <ac:spMkLst>
            <pc:docMk/>
            <pc:sldMk cId="1635768149" sldId="342"/>
            <ac:spMk id="7" creationId="{6D1FA446-7051-6E73-3E0A-2D9BA869BC2F}"/>
          </ac:spMkLst>
        </pc:spChg>
        <pc:spChg chg="del">
          <ac:chgData name="Rugile Trumpyte" userId="71e2253bb0318a28" providerId="LiveId" clId="{1A3526B2-A6DF-457E-8123-DBA2205CAF42}" dt="2023-04-11T12:17:18.580" v="907" actId="478"/>
          <ac:spMkLst>
            <pc:docMk/>
            <pc:sldMk cId="1635768149" sldId="342"/>
            <ac:spMk id="8" creationId="{A9DDB0FF-D32F-8006-FB19-5F015B0E368C}"/>
          </ac:spMkLst>
        </pc:spChg>
        <pc:spChg chg="del">
          <ac:chgData name="Rugile Trumpyte" userId="71e2253bb0318a28" providerId="LiveId" clId="{1A3526B2-A6DF-457E-8123-DBA2205CAF42}" dt="2023-04-11T12:16:39.909" v="896" actId="478"/>
          <ac:spMkLst>
            <pc:docMk/>
            <pc:sldMk cId="1635768149" sldId="342"/>
            <ac:spMk id="9" creationId="{F44C49F9-3390-8114-239E-9453327EF615}"/>
          </ac:spMkLst>
        </pc:spChg>
        <pc:spChg chg="mod">
          <ac:chgData name="Rugile Trumpyte" userId="71e2253bb0318a28" providerId="LiveId" clId="{1A3526B2-A6DF-457E-8123-DBA2205CAF42}" dt="2023-04-11T12:09:21.879" v="893" actId="20577"/>
          <ac:spMkLst>
            <pc:docMk/>
            <pc:sldMk cId="1635768149" sldId="342"/>
            <ac:spMk id="10" creationId="{00000000-0000-0000-0000-000000000000}"/>
          </ac:spMkLst>
        </pc:spChg>
        <pc:spChg chg="del">
          <ac:chgData name="Rugile Trumpyte" userId="71e2253bb0318a28" providerId="LiveId" clId="{1A3526B2-A6DF-457E-8123-DBA2205CAF42}" dt="2023-04-11T12:17:01.694" v="902" actId="478"/>
          <ac:spMkLst>
            <pc:docMk/>
            <pc:sldMk cId="1635768149" sldId="342"/>
            <ac:spMk id="11" creationId="{E8FFDF88-8EF3-4964-D450-ED9C51DFDA89}"/>
          </ac:spMkLst>
        </pc:spChg>
        <pc:spChg chg="del">
          <ac:chgData name="Rugile Trumpyte" userId="71e2253bb0318a28" providerId="LiveId" clId="{1A3526B2-A6DF-457E-8123-DBA2205CAF42}" dt="2023-04-11T12:16:59.313" v="901" actId="478"/>
          <ac:spMkLst>
            <pc:docMk/>
            <pc:sldMk cId="1635768149" sldId="342"/>
            <ac:spMk id="12" creationId="{DD528058-C4CF-9311-8D68-3B20E8BE55C3}"/>
          </ac:spMkLst>
        </pc:spChg>
        <pc:spChg chg="del">
          <ac:chgData name="Rugile Trumpyte" userId="71e2253bb0318a28" providerId="LiveId" clId="{1A3526B2-A6DF-457E-8123-DBA2205CAF42}" dt="2023-04-11T12:17:12.474" v="905" actId="478"/>
          <ac:spMkLst>
            <pc:docMk/>
            <pc:sldMk cId="1635768149" sldId="342"/>
            <ac:spMk id="13" creationId="{D34D0957-1FE4-A220-5AC9-68937D4C70A6}"/>
          </ac:spMkLst>
        </pc:spChg>
        <pc:spChg chg="del">
          <ac:chgData name="Rugile Trumpyte" userId="71e2253bb0318a28" providerId="LiveId" clId="{1A3526B2-A6DF-457E-8123-DBA2205CAF42}" dt="2023-04-11T12:16:58.577" v="900" actId="478"/>
          <ac:spMkLst>
            <pc:docMk/>
            <pc:sldMk cId="1635768149" sldId="342"/>
            <ac:spMk id="14" creationId="{43977B9B-E4CB-AC0E-E369-7FFDC2BDB62A}"/>
          </ac:spMkLst>
        </pc:spChg>
        <pc:spChg chg="mod">
          <ac:chgData name="Rugile Trumpyte" userId="71e2253bb0318a28" providerId="LiveId" clId="{1A3526B2-A6DF-457E-8123-DBA2205CAF42}" dt="2023-04-11T12:18:40.401" v="966" actId="20577"/>
          <ac:spMkLst>
            <pc:docMk/>
            <pc:sldMk cId="1635768149" sldId="342"/>
            <ac:spMk id="18" creationId="{7020C08A-AB7C-98D3-1FD2-6CF9D764BCAD}"/>
          </ac:spMkLst>
        </pc:spChg>
        <pc:graphicFrameChg chg="mod">
          <ac:chgData name="Rugile Trumpyte" userId="71e2253bb0318a28" providerId="LiveId" clId="{1A3526B2-A6DF-457E-8123-DBA2205CAF42}" dt="2023-04-11T12:26:18.759" v="1089" actId="20577"/>
          <ac:graphicFrameMkLst>
            <pc:docMk/>
            <pc:sldMk cId="1635768149" sldId="342"/>
            <ac:graphicFrameMk id="3" creationId="{85F60D18-FFE9-6897-773B-5D90DC6771BC}"/>
          </ac:graphicFrameMkLst>
        </pc:graphicFrameChg>
        <pc:graphicFrameChg chg="del mod">
          <ac:chgData name="Rugile Trumpyte" userId="71e2253bb0318a28" providerId="LiveId" clId="{1A3526B2-A6DF-457E-8123-DBA2205CAF42}" dt="2023-04-11T12:19:01.149" v="969" actId="478"/>
          <ac:graphicFrameMkLst>
            <pc:docMk/>
            <pc:sldMk cId="1635768149" sldId="342"/>
            <ac:graphicFrameMk id="6" creationId="{64465D49-AD2A-93C8-E5E9-093A6D73692E}"/>
          </ac:graphicFrameMkLst>
        </pc:graphicFrameChg>
      </pc:sldChg>
      <pc:sldChg chg="delSp modSp mod">
        <pc:chgData name="Rugile Trumpyte" userId="71e2253bb0318a28" providerId="LiveId" clId="{1A3526B2-A6DF-457E-8123-DBA2205CAF42}" dt="2023-04-11T12:27:51.631" v="1121" actId="20577"/>
        <pc:sldMkLst>
          <pc:docMk/>
          <pc:sldMk cId="3038083084" sldId="343"/>
        </pc:sldMkLst>
        <pc:spChg chg="del">
          <ac:chgData name="Rugile Trumpyte" userId="71e2253bb0318a28" providerId="LiveId" clId="{1A3526B2-A6DF-457E-8123-DBA2205CAF42}" dt="2023-04-11T12:20:08.422" v="984" actId="478"/>
          <ac:spMkLst>
            <pc:docMk/>
            <pc:sldMk cId="3038083084" sldId="343"/>
            <ac:spMk id="8" creationId="{A9DDB0FF-D32F-8006-FB19-5F015B0E368C}"/>
          </ac:spMkLst>
        </pc:spChg>
        <pc:spChg chg="mod">
          <ac:chgData name="Rugile Trumpyte" userId="71e2253bb0318a28" providerId="LiveId" clId="{1A3526B2-A6DF-457E-8123-DBA2205CAF42}" dt="2023-04-11T12:27:51.631" v="1121" actId="20577"/>
          <ac:spMkLst>
            <pc:docMk/>
            <pc:sldMk cId="3038083084" sldId="343"/>
            <ac:spMk id="10" creationId="{00000000-0000-0000-0000-000000000000}"/>
          </ac:spMkLst>
        </pc:spChg>
        <pc:spChg chg="mod">
          <ac:chgData name="Rugile Trumpyte" userId="71e2253bb0318a28" providerId="LiveId" clId="{1A3526B2-A6DF-457E-8123-DBA2205CAF42}" dt="2023-04-11T12:23:27.888" v="1064" actId="1076"/>
          <ac:spMkLst>
            <pc:docMk/>
            <pc:sldMk cId="3038083084" sldId="343"/>
            <ac:spMk id="15" creationId="{DABE5A48-2AF0-4456-3BB4-095FF518F093}"/>
          </ac:spMkLst>
        </pc:spChg>
        <pc:spChg chg="mod">
          <ac:chgData name="Rugile Trumpyte" userId="71e2253bb0318a28" providerId="LiveId" clId="{1A3526B2-A6DF-457E-8123-DBA2205CAF42}" dt="2023-04-11T12:23:25.460" v="1063" actId="1076"/>
          <ac:spMkLst>
            <pc:docMk/>
            <pc:sldMk cId="3038083084" sldId="343"/>
            <ac:spMk id="17" creationId="{E33B7DE8-EA9E-5F83-7CF9-6C8717C8C7FD}"/>
          </ac:spMkLst>
        </pc:spChg>
        <pc:spChg chg="mod">
          <ac:chgData name="Rugile Trumpyte" userId="71e2253bb0318a28" providerId="LiveId" clId="{1A3526B2-A6DF-457E-8123-DBA2205CAF42}" dt="2023-04-11T12:23:22.846" v="1062" actId="1076"/>
          <ac:spMkLst>
            <pc:docMk/>
            <pc:sldMk cId="3038083084" sldId="343"/>
            <ac:spMk id="20" creationId="{D79A30F1-0BB6-502E-B1CD-7BFCA48124B7}"/>
          </ac:spMkLst>
        </pc:spChg>
        <pc:graphicFrameChg chg="mod">
          <ac:chgData name="Rugile Trumpyte" userId="71e2253bb0318a28" providerId="LiveId" clId="{1A3526B2-A6DF-457E-8123-DBA2205CAF42}" dt="2023-04-11T12:23:42.423" v="1066"/>
          <ac:graphicFrameMkLst>
            <pc:docMk/>
            <pc:sldMk cId="3038083084" sldId="343"/>
            <ac:graphicFrameMk id="3" creationId="{A6085B1E-BC7E-FC67-40C5-089555260EE9}"/>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0.xml"/><Relationship Id="rId1" Type="http://schemas.microsoft.com/office/2011/relationships/chartStyle" Target="style10.xml"/><Relationship Id="rId5" Type="http://schemas.openxmlformats.org/officeDocument/2006/relationships/chartUserShapes" Target="../drawings/drawing2.xml"/><Relationship Id="rId4" Type="http://schemas.openxmlformats.org/officeDocument/2006/relationships/package" Target="../embeddings/Microsoft_Excel_Worksheet5.xlsx"/></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12.xml"/><Relationship Id="rId1" Type="http://schemas.microsoft.com/office/2011/relationships/chartStyle" Target="style12.xml"/><Relationship Id="rId5" Type="http://schemas.openxmlformats.org/officeDocument/2006/relationships/chartUserShapes" Target="../drawings/drawing3.xml"/><Relationship Id="rId4" Type="http://schemas.openxmlformats.org/officeDocument/2006/relationships/package" Target="../embeddings/Microsoft_Excel_Worksheet7.xlsx"/></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3.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9.xml"/><Relationship Id="rId1" Type="http://schemas.microsoft.com/office/2011/relationships/chartStyle" Target="style9.xml"/><Relationship Id="rId5" Type="http://schemas.openxmlformats.org/officeDocument/2006/relationships/chartUserShapes" Target="../drawings/drawing1.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Lytis,</a:t>
            </a:r>
            <a:r>
              <a:rPr lang="en-US" baseline="0"/>
              <a:t> proc.</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0-EF30-4B64-A77B-DADC03C8722E}"/>
              </c:ext>
            </c:extLst>
          </c:dPt>
          <c:dPt>
            <c:idx val="1"/>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1-EF30-4B64-A77B-DADC03C8722E}"/>
              </c:ext>
            </c:extLst>
          </c:dPt>
          <c:dLbls>
            <c:dLbl>
              <c:idx val="0"/>
              <c:layout>
                <c:manualLayout>
                  <c:x val="9.1218941382327209E-2"/>
                  <c:y val="-4.629629629629629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F30-4B64-A77B-DADC03C8722E}"/>
                </c:ext>
              </c:extLst>
            </c:dLbl>
            <c:dLbl>
              <c:idx val="1"/>
              <c:layout>
                <c:manualLayout>
                  <c:x val="0.38157370953630787"/>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F30-4B64-A77B-DADC03C872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Sheet1!$B$4:$B$5</c:f>
              <c:strCache>
                <c:ptCount val="2"/>
                <c:pt idx="0">
                  <c:v>Vyras</c:v>
                </c:pt>
                <c:pt idx="1">
                  <c:v>Moteris</c:v>
                </c:pt>
              </c:strCache>
            </c:strRef>
          </c:cat>
          <c:val>
            <c:numRef>
              <c:f>Sheet1!$C$4:$C$5</c:f>
              <c:numCache>
                <c:formatCode>General</c:formatCode>
                <c:ptCount val="2"/>
                <c:pt idx="0">
                  <c:v>15</c:v>
                </c:pt>
                <c:pt idx="1">
                  <c:v>85</c:v>
                </c:pt>
              </c:numCache>
            </c:numRef>
          </c:val>
          <c:extLst>
            <c:ext xmlns:c16="http://schemas.microsoft.com/office/drawing/2014/chart" uri="{C3380CC4-5D6E-409C-BE32-E72D297353CC}">
              <c16:uniqueId val="{00000002-EF30-4B64-A77B-DADC03C8722E}"/>
            </c:ext>
          </c:extLst>
        </c:ser>
        <c:dLbls>
          <c:showLegendKey val="0"/>
          <c:showVal val="0"/>
          <c:showCatName val="0"/>
          <c:showSerName val="0"/>
          <c:showPercent val="0"/>
          <c:showBubbleSize val="0"/>
        </c:dLbls>
        <c:gapWidth val="150"/>
        <c:overlap val="100"/>
        <c:axId val="745794495"/>
        <c:axId val="745806495"/>
      </c:barChart>
      <c:catAx>
        <c:axId val="74579449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806495"/>
        <c:crosses val="autoZero"/>
        <c:auto val="1"/>
        <c:lblAlgn val="ctr"/>
        <c:lblOffset val="100"/>
        <c:noMultiLvlLbl val="0"/>
      </c:catAx>
      <c:valAx>
        <c:axId val="745806495"/>
        <c:scaling>
          <c:orientation val="minMax"/>
          <c:max val="1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79449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530321739216999"/>
          <c:y val="0.13406689897326765"/>
          <c:w val="0.36118392295520751"/>
          <c:h val="0.71560098318765519"/>
        </c:manualLayout>
      </c:layout>
      <c:doughnutChart>
        <c:varyColors val="1"/>
        <c:ser>
          <c:idx val="0"/>
          <c:order val="0"/>
          <c:tx>
            <c:strRef>
              <c:f>Sheet1!$B$1</c:f>
              <c:strCache>
                <c:ptCount val="1"/>
                <c:pt idx="0">
                  <c:v>Series 1</c:v>
                </c:pt>
              </c:strCache>
            </c:strRef>
          </c:tx>
          <c:dPt>
            <c:idx val="0"/>
            <c:bubble3D val="0"/>
            <c:spPr>
              <a:solidFill>
                <a:srgbClr val="F69820"/>
              </a:solidFill>
              <a:ln>
                <a:noFill/>
              </a:ln>
              <a:effectLst/>
            </c:spPr>
            <c:extLst>
              <c:ext xmlns:c16="http://schemas.microsoft.com/office/drawing/2014/chart" uri="{C3380CC4-5D6E-409C-BE32-E72D297353CC}">
                <c16:uniqueId val="{00000001-FB05-4B4C-92D2-4E20810C5455}"/>
              </c:ext>
            </c:extLst>
          </c:dPt>
          <c:dPt>
            <c:idx val="1"/>
            <c:bubble3D val="0"/>
            <c:spPr>
              <a:solidFill>
                <a:srgbClr val="F0D252"/>
              </a:solidFill>
              <a:ln>
                <a:noFill/>
              </a:ln>
              <a:effectLst/>
            </c:spPr>
            <c:extLst>
              <c:ext xmlns:c16="http://schemas.microsoft.com/office/drawing/2014/chart" uri="{C3380CC4-5D6E-409C-BE32-E72D297353CC}">
                <c16:uniqueId val="{00000003-FB05-4B4C-92D2-4E20810C5455}"/>
              </c:ext>
            </c:extLst>
          </c:dPt>
          <c:dPt>
            <c:idx val="2"/>
            <c:bubble3D val="0"/>
            <c:spPr>
              <a:solidFill>
                <a:srgbClr val="00B0F0"/>
              </a:solidFill>
              <a:ln>
                <a:noFill/>
              </a:ln>
              <a:effectLst/>
            </c:spPr>
            <c:extLst>
              <c:ext xmlns:c16="http://schemas.microsoft.com/office/drawing/2014/chart" uri="{C3380CC4-5D6E-409C-BE32-E72D297353CC}">
                <c16:uniqueId val="{00000005-FB05-4B4C-92D2-4E20810C5455}"/>
              </c:ext>
            </c:extLst>
          </c:dPt>
          <c:dLbls>
            <c:dLbl>
              <c:idx val="0"/>
              <c:layout>
                <c:manualLayout>
                  <c:x val="-0.44037440899264557"/>
                  <c:y val="-9.8372093609025421E-2"/>
                </c:manualLayout>
              </c:layout>
              <c:tx>
                <c:rich>
                  <a:bodyPr/>
                  <a:lstStyle/>
                  <a:p>
                    <a:fld id="{D20E11C0-C132-485A-ACD3-B7DDA9CCB1EE}" type="CELLRANGE">
                      <a:rPr lang="lt-LT" sz="1200" b="0" i="0" u="none" strike="noStrike" kern="1200" baseline="0">
                        <a:solidFill>
                          <a:schemeClr val="tx1"/>
                        </a:solidFill>
                        <a:latin typeface="+mn-lt"/>
                        <a:ea typeface="+mn-ea"/>
                        <a:cs typeface="+mn-cs"/>
                      </a:rPr>
                      <a:pPr/>
                      <a:t>[CELLRANGE]</a:t>
                    </a:fld>
                    <a:r>
                      <a:rPr lang="lt-LT" sz="1200" b="0" i="0" u="none" strike="noStrike" kern="1200" baseline="0" dirty="0">
                        <a:solidFill>
                          <a:schemeClr val="tx1"/>
                        </a:solidFill>
                        <a:latin typeface="+mn-lt"/>
                        <a:ea typeface="+mn-ea"/>
                        <a:cs typeface="+mn-cs"/>
                      </a:rPr>
                      <a:t> </a:t>
                    </a:r>
                  </a:p>
                </c:rich>
              </c:tx>
              <c:showLegendKey val="0"/>
              <c:showVal val="1"/>
              <c:showCatName val="0"/>
              <c:showSerName val="0"/>
              <c:showPercent val="0"/>
              <c:showBubbleSize val="0"/>
              <c:extLst>
                <c:ext xmlns:c15="http://schemas.microsoft.com/office/drawing/2012/chart" uri="{CE6537A1-D6FC-4f65-9D91-7224C49458BB}">
                  <c15:layout>
                    <c:manualLayout>
                      <c:w val="0.29482844422560434"/>
                      <c:h val="0.13543353744083947"/>
                    </c:manualLayout>
                  </c15:layout>
                  <c15:dlblFieldTable/>
                  <c15:showDataLabelsRange val="1"/>
                </c:ext>
                <c:ext xmlns:c16="http://schemas.microsoft.com/office/drawing/2014/chart" uri="{C3380CC4-5D6E-409C-BE32-E72D297353CC}">
                  <c16:uniqueId val="{00000001-FB05-4B4C-92D2-4E20810C5455}"/>
                </c:ext>
              </c:extLst>
            </c:dLbl>
            <c:dLbl>
              <c:idx val="1"/>
              <c:layout>
                <c:manualLayout>
                  <c:x val="-0.39185871164793074"/>
                  <c:y val="-0.32868319173427568"/>
                </c:manualLayout>
              </c:layout>
              <c:tx>
                <c:rich>
                  <a:bodyPr/>
                  <a:lstStyle/>
                  <a:p>
                    <a:fld id="{D20E11C0-C132-485A-ACD3-B7DDA9CCB1EE}" type="CELLRANGE">
                      <a:rPr lang="en-US" sz="1200" b="0" i="0" u="none" strike="noStrike" kern="1200" baseline="0">
                        <a:solidFill>
                          <a:schemeClr val="tx1"/>
                        </a:solidFill>
                        <a:latin typeface="+mn-lt"/>
                        <a:ea typeface="+mn-ea"/>
                        <a:cs typeface="+mn-cs"/>
                      </a:rPr>
                      <a:pPr/>
                      <a:t>[CELLRANGE]</a:t>
                    </a:fld>
                    <a:r>
                      <a:rPr lang="en-US" sz="1200" b="0" i="0" u="none" strike="noStrike" kern="1200" baseline="0" dirty="0">
                        <a:solidFill>
                          <a:schemeClr val="tx1"/>
                        </a:solidFill>
                        <a:latin typeface="+mn-lt"/>
                        <a:ea typeface="+mn-ea"/>
                        <a:cs typeface="+mn-cs"/>
                      </a:rPr>
                      <a:t> </a:t>
                    </a:r>
                  </a:p>
                </c:rich>
              </c:tx>
              <c:showLegendKey val="0"/>
              <c:showVal val="1"/>
              <c:showCatName val="0"/>
              <c:showSerName val="0"/>
              <c:showPercent val="0"/>
              <c:showBubbleSize val="0"/>
              <c:extLst>
                <c:ext xmlns:c15="http://schemas.microsoft.com/office/drawing/2012/chart" uri="{CE6537A1-D6FC-4f65-9D91-7224C49458BB}">
                  <c15:layout>
                    <c:manualLayout>
                      <c:w val="0.29527258746427876"/>
                      <c:h val="0.16944911123817105"/>
                    </c:manualLayout>
                  </c15:layout>
                  <c15:dlblFieldTable/>
                  <c15:showDataLabelsRange val="1"/>
                </c:ext>
                <c:ext xmlns:c16="http://schemas.microsoft.com/office/drawing/2014/chart" uri="{C3380CC4-5D6E-409C-BE32-E72D297353CC}">
                  <c16:uniqueId val="{00000003-FB05-4B4C-92D2-4E20810C5455}"/>
                </c:ext>
              </c:extLst>
            </c:dLbl>
            <c:dLbl>
              <c:idx val="2"/>
              <c:layout>
                <c:manualLayout>
                  <c:x val="-0.21302477477579032"/>
                  <c:y val="0.22709410649021569"/>
                </c:manualLayout>
              </c:layout>
              <c:tx>
                <c:rich>
                  <a:bodyPr/>
                  <a:lstStyle/>
                  <a:p>
                    <a:fld id="{FFFB73C1-10AD-4197-83D1-65D0BE931D59}" type="CELLRANGE">
                      <a:rPr lang="lt-LT" sz="1200" b="0" i="0" u="none" strike="noStrike" kern="1200" baseline="0" smtClean="0">
                        <a:solidFill>
                          <a:schemeClr val="tx1"/>
                        </a:solidFill>
                        <a:latin typeface="+mn-lt"/>
                        <a:ea typeface="+mn-ea"/>
                        <a:cs typeface="+mn-cs"/>
                      </a:rPr>
                      <a:pPr/>
                      <a:t>[CELLRANGE]</a:t>
                    </a:fld>
                    <a:endParaRPr lang="en-US"/>
                  </a:p>
                </c:rich>
              </c:tx>
              <c:showLegendKey val="0"/>
              <c:showVal val="0"/>
              <c:showCatName val="0"/>
              <c:showSerName val="0"/>
              <c:showPercent val="1"/>
              <c:showBubbleSize val="0"/>
              <c:extLst>
                <c:ext xmlns:c15="http://schemas.microsoft.com/office/drawing/2012/chart" uri="{CE6537A1-D6FC-4f65-9D91-7224C49458BB}">
                  <c15:layout>
                    <c:manualLayout>
                      <c:w val="0.22812023400862644"/>
                      <c:h val="0.11688093336994002"/>
                    </c:manualLayout>
                  </c15:layout>
                  <c15:dlblFieldTable/>
                  <c15:showDataLabelsRange val="1"/>
                </c:ext>
                <c:ext xmlns:c16="http://schemas.microsoft.com/office/drawing/2014/chart" uri="{C3380CC4-5D6E-409C-BE32-E72D297353CC}">
                  <c16:uniqueId val="{00000005-FB05-4B4C-92D2-4E20810C5455}"/>
                </c:ext>
              </c:extLst>
            </c:dLbl>
            <c:spPr>
              <a:noFill/>
              <a:ln>
                <a:noFill/>
              </a:ln>
              <a:effectLst/>
            </c:spPr>
            <c:txPr>
              <a:bodyPr rot="0" spcFirstLastPara="1" vertOverflow="ellipsis" vert="horz" wrap="square" anchor="ctr" anchorCtr="0"/>
              <a:lstStyle/>
              <a:p>
                <a:pPr algn="l" rtl="0">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ext>
            </c:extLst>
          </c:dLbls>
          <c:cat>
            <c:strRef>
              <c:f>Sheet1!$A$2:$A$4</c:f>
              <c:strCache>
                <c:ptCount val="3"/>
                <c:pt idx="0">
                  <c:v>Taip, pasakė savo iniciatyva</c:v>
                </c:pt>
                <c:pt idx="1">
                  <c:v>Taip, bet tik tada, kai aš pati / pats teiravausi</c:v>
                </c:pt>
                <c:pt idx="2">
                  <c:v>Ne, nepasakė</c:v>
                </c:pt>
              </c:strCache>
            </c:strRef>
          </c:cat>
          <c:val>
            <c:numRef>
              <c:f>Sheet1!$B$2:$B$4</c:f>
              <c:numCache>
                <c:formatCode>General</c:formatCode>
                <c:ptCount val="3"/>
                <c:pt idx="0">
                  <c:v>28</c:v>
                </c:pt>
                <c:pt idx="1">
                  <c:v>29</c:v>
                </c:pt>
                <c:pt idx="2">
                  <c:v>43</c:v>
                </c:pt>
              </c:numCache>
            </c:numRef>
          </c:val>
          <c:extLst>
            <c:ext xmlns:c15="http://schemas.microsoft.com/office/drawing/2012/chart" uri="{02D57815-91ED-43cb-92C2-25804820EDAC}">
              <c15:datalabelsRange>
                <c15:f>Sheet1!$A$2:$A$5</c15:f>
                <c15:dlblRangeCache>
                  <c:ptCount val="4"/>
                  <c:pt idx="0">
                    <c:v>Taip, pasakė savo iniciatyva</c:v>
                  </c:pt>
                  <c:pt idx="1">
                    <c:v>Taip, bet tik tada, kai aš pati / pats teiravausi</c:v>
                  </c:pt>
                  <c:pt idx="2">
                    <c:v>Ne, nepasakė</c:v>
                  </c:pt>
                </c15:dlblRangeCache>
              </c15:datalabelsRange>
            </c:ext>
            <c:ext xmlns:c16="http://schemas.microsoft.com/office/drawing/2014/chart" uri="{C3380CC4-5D6E-409C-BE32-E72D297353CC}">
              <c16:uniqueId val="{00000006-FB05-4B4C-92D2-4E20810C5455}"/>
            </c:ext>
          </c:extLst>
        </c:ser>
        <c:dLbls>
          <c:showLegendKey val="0"/>
          <c:showVal val="0"/>
          <c:showCatName val="0"/>
          <c:showSerName val="0"/>
          <c:showPercent val="0"/>
          <c:showBubbleSize val="0"/>
          <c:showLeaderLines val="0"/>
        </c:dLbls>
        <c:firstSliceAng val="36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userShapes r:id="rId5"/>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863097089221962"/>
          <c:y val="2.0558852033638667E-2"/>
          <c:w val="0.56903579945907778"/>
          <c:h val="0.95908164994393719"/>
        </c:manualLayout>
      </c:layout>
      <c:barChart>
        <c:barDir val="bar"/>
        <c:grouping val="clustered"/>
        <c:varyColors val="0"/>
        <c:ser>
          <c:idx val="0"/>
          <c:order val="0"/>
          <c:tx>
            <c:strRef>
              <c:f>Sheet1!$B$1</c:f>
              <c:strCache>
                <c:ptCount val="1"/>
                <c:pt idx="0">
                  <c:v>2022</c:v>
                </c:pt>
              </c:strCache>
            </c:strRef>
          </c:tx>
          <c:spPr>
            <a:solidFill>
              <a:srgbClr val="F69820"/>
            </a:solidFill>
            <a:ln>
              <a:noFill/>
            </a:ln>
            <a:effectLst/>
          </c:spPr>
          <c:invertIfNegative val="0"/>
          <c:dPt>
            <c:idx val="3"/>
            <c:invertIfNegative val="0"/>
            <c:bubble3D val="0"/>
            <c:spPr>
              <a:solidFill>
                <a:srgbClr val="F1C62F"/>
              </a:solidFill>
              <a:ln>
                <a:noFill/>
              </a:ln>
              <a:effectLst/>
            </c:spPr>
            <c:extLst>
              <c:ext xmlns:c16="http://schemas.microsoft.com/office/drawing/2014/chart" uri="{C3380CC4-5D6E-409C-BE32-E72D297353CC}">
                <c16:uniqueId val="{00000001-F66B-40BA-AE27-5AF89BF73AEA}"/>
              </c:ext>
            </c:extLst>
          </c:dPt>
          <c:dPt>
            <c:idx val="7"/>
            <c:invertIfNegative val="0"/>
            <c:bubble3D val="0"/>
            <c:spPr>
              <a:solidFill>
                <a:srgbClr val="F69820"/>
              </a:solidFill>
              <a:ln>
                <a:noFill/>
              </a:ln>
              <a:effectLst/>
            </c:spPr>
            <c:extLst>
              <c:ext xmlns:c16="http://schemas.microsoft.com/office/drawing/2014/chart" uri="{C3380CC4-5D6E-409C-BE32-E72D297353CC}">
                <c16:uniqueId val="{00000003-F66B-40BA-AE27-5AF89BF73AEA}"/>
              </c:ext>
            </c:extLst>
          </c:dPt>
          <c:dLbls>
            <c:dLbl>
              <c:idx val="0"/>
              <c:tx>
                <c:rich>
                  <a:bodyPr/>
                  <a:lstStyle/>
                  <a:p>
                    <a:fld id="{FD4FF260-C43A-4553-A624-C9DC1C734049}"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7704-4EDA-A534-32C0EA088ACD}"/>
                </c:ext>
              </c:extLst>
            </c:dLbl>
            <c:dLbl>
              <c:idx val="1"/>
              <c:tx>
                <c:rich>
                  <a:bodyPr/>
                  <a:lstStyle/>
                  <a:p>
                    <a:fld id="{997D3874-075F-4D28-8E0F-9661F4EF73D9}"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704-4EDA-A534-32C0EA088ACD}"/>
                </c:ext>
              </c:extLst>
            </c:dLbl>
            <c:dLbl>
              <c:idx val="2"/>
              <c:tx>
                <c:rich>
                  <a:bodyPr/>
                  <a:lstStyle/>
                  <a:p>
                    <a:fld id="{E63454A0-77C6-4260-9AC9-BE5D3C331DD2}"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7704-4EDA-A534-32C0EA088ACD}"/>
                </c:ext>
              </c:extLst>
            </c:dLbl>
            <c:dLbl>
              <c:idx val="3"/>
              <c:tx>
                <c:rich>
                  <a:bodyPr/>
                  <a:lstStyle/>
                  <a:p>
                    <a:fld id="{5CFCFC56-BEB9-4E5C-8D61-2730ED879FB6}"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F66B-40BA-AE27-5AF89BF73AEA}"/>
                </c:ext>
              </c:extLst>
            </c:dLbl>
            <c:numFmt formatCode="General"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Open Sans Light" panose="020B0306030504020204" pitchFamily="34" charset="0"/>
                    <a:cs typeface="Open Sans Light" panose="020B03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Susisiekė likus pusei metų iki grįžimo į darbovietę</c:v>
                </c:pt>
                <c:pt idx="1">
                  <c:v>Susisiekė likus mėnesiui iki grįžimo į darbą</c:v>
                </c:pt>
                <c:pt idx="2">
                  <c:v>Susisiekė likus mažiau nei mėnesiui iki grįžimo į darbą</c:v>
                </c:pt>
                <c:pt idx="3">
                  <c:v>Nesusisiekė, į darbdavį dėl grįžimo sąlygų kreipiausi pats / pati</c:v>
                </c:pt>
              </c:strCache>
            </c:strRef>
          </c:cat>
          <c:val>
            <c:numRef>
              <c:f>Sheet1!$B$2:$B$5</c:f>
              <c:numCache>
                <c:formatCode>General</c:formatCode>
                <c:ptCount val="4"/>
                <c:pt idx="0">
                  <c:v>15</c:v>
                </c:pt>
                <c:pt idx="1">
                  <c:v>18</c:v>
                </c:pt>
                <c:pt idx="2">
                  <c:v>10</c:v>
                </c:pt>
                <c:pt idx="3">
                  <c:v>57</c:v>
                </c:pt>
              </c:numCache>
            </c:numRef>
          </c:val>
          <c:extLst>
            <c:ext xmlns:c16="http://schemas.microsoft.com/office/drawing/2014/chart" uri="{C3380CC4-5D6E-409C-BE32-E72D297353CC}">
              <c16:uniqueId val="{00000004-F66B-40BA-AE27-5AF89BF73AEA}"/>
            </c:ext>
          </c:extLst>
        </c:ser>
        <c:dLbls>
          <c:dLblPos val="ctr"/>
          <c:showLegendKey val="0"/>
          <c:showVal val="1"/>
          <c:showCatName val="0"/>
          <c:showSerName val="0"/>
          <c:showPercent val="0"/>
          <c:showBubbleSize val="0"/>
        </c:dLbls>
        <c:gapWidth val="50"/>
        <c:overlap val="-54"/>
        <c:axId val="198353152"/>
        <c:axId val="198373120"/>
      </c:barChart>
      <c:catAx>
        <c:axId val="1983531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lang="en-US" sz="1200" b="0" i="0" u="none" strike="noStrike" kern="1200" baseline="0">
                <a:solidFill>
                  <a:schemeClr val="tx1"/>
                </a:solidFill>
                <a:latin typeface="+mn-lt"/>
                <a:ea typeface="+mn-ea"/>
                <a:cs typeface="+mn-cs"/>
              </a:defRPr>
            </a:pPr>
            <a:endParaRPr lang="en-US"/>
          </a:p>
        </c:txPr>
        <c:crossAx val="198373120"/>
        <c:crosses val="autoZero"/>
        <c:auto val="1"/>
        <c:lblAlgn val="ctr"/>
        <c:lblOffset val="100"/>
        <c:noMultiLvlLbl val="0"/>
      </c:catAx>
      <c:valAx>
        <c:axId val="198373120"/>
        <c:scaling>
          <c:orientation val="minMax"/>
        </c:scaling>
        <c:delete val="1"/>
        <c:axPos val="t"/>
        <c:numFmt formatCode="General" sourceLinked="1"/>
        <c:majorTickMark val="out"/>
        <c:minorTickMark val="none"/>
        <c:tickLblPos val="nextTo"/>
        <c:crossAx val="198353152"/>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7515842465728884"/>
          <c:y val="0.12888197807175958"/>
          <c:w val="0.36118392295520751"/>
          <c:h val="0.71560098318765519"/>
        </c:manualLayout>
      </c:layout>
      <c:doughnutChart>
        <c:varyColors val="1"/>
        <c:ser>
          <c:idx val="0"/>
          <c:order val="0"/>
          <c:tx>
            <c:strRef>
              <c:f>Sheet1!$B$1</c:f>
              <c:strCache>
                <c:ptCount val="1"/>
                <c:pt idx="0">
                  <c:v>Series 1</c:v>
                </c:pt>
              </c:strCache>
            </c:strRef>
          </c:tx>
          <c:dPt>
            <c:idx val="0"/>
            <c:bubble3D val="0"/>
            <c:spPr>
              <a:solidFill>
                <a:srgbClr val="F69820"/>
              </a:solidFill>
              <a:ln>
                <a:noFill/>
              </a:ln>
              <a:effectLst/>
            </c:spPr>
            <c:extLst>
              <c:ext xmlns:c16="http://schemas.microsoft.com/office/drawing/2014/chart" uri="{C3380CC4-5D6E-409C-BE32-E72D297353CC}">
                <c16:uniqueId val="{00000001-EBA9-494E-A0B2-E86C209ED4C7}"/>
              </c:ext>
            </c:extLst>
          </c:dPt>
          <c:dPt>
            <c:idx val="1"/>
            <c:bubble3D val="0"/>
            <c:spPr>
              <a:solidFill>
                <a:srgbClr val="F0D252"/>
              </a:solidFill>
              <a:ln>
                <a:noFill/>
              </a:ln>
              <a:effectLst/>
            </c:spPr>
            <c:extLst>
              <c:ext xmlns:c16="http://schemas.microsoft.com/office/drawing/2014/chart" uri="{C3380CC4-5D6E-409C-BE32-E72D297353CC}">
                <c16:uniqueId val="{00000003-EBA9-494E-A0B2-E86C209ED4C7}"/>
              </c:ext>
            </c:extLst>
          </c:dPt>
          <c:dPt>
            <c:idx val="2"/>
            <c:bubble3D val="0"/>
            <c:spPr>
              <a:solidFill>
                <a:srgbClr val="00B0F0"/>
              </a:solidFill>
              <a:ln>
                <a:noFill/>
              </a:ln>
              <a:effectLst/>
            </c:spPr>
            <c:extLst>
              <c:ext xmlns:c16="http://schemas.microsoft.com/office/drawing/2014/chart" uri="{C3380CC4-5D6E-409C-BE32-E72D297353CC}">
                <c16:uniqueId val="{00000005-EBA9-494E-A0B2-E86C209ED4C7}"/>
              </c:ext>
            </c:extLst>
          </c:dPt>
          <c:dLbls>
            <c:dLbl>
              <c:idx val="0"/>
              <c:layout>
                <c:manualLayout>
                  <c:x val="-0.5326535962592901"/>
                  <c:y val="-8.6117215892974858E-2"/>
                </c:manualLayout>
              </c:layout>
              <c:tx>
                <c:rich>
                  <a:bodyPr rot="0" spcFirstLastPara="1" vertOverflow="ellipsis" vert="horz" wrap="square" anchor="ctr" anchorCtr="0"/>
                  <a:lstStyle/>
                  <a:p>
                    <a:pPr algn="l" rtl="0">
                      <a:defRPr lang="en-US" sz="1200" b="0" i="0" u="none" strike="noStrike" kern="1200" baseline="0">
                        <a:solidFill>
                          <a:schemeClr val="tx1"/>
                        </a:solidFill>
                        <a:latin typeface="+mn-lt"/>
                        <a:ea typeface="+mn-ea"/>
                        <a:cs typeface="+mn-cs"/>
                      </a:defRPr>
                    </a:pPr>
                    <a:fld id="{D20E11C0-C132-485A-ACD3-B7DDA9CCB1EE}" type="CELLRANGE">
                      <a:rPr lang="en-US" sz="1200" kern="1200">
                        <a:solidFill>
                          <a:schemeClr val="tx1"/>
                        </a:solidFill>
                        <a:latin typeface="+mn-lt"/>
                        <a:ea typeface="+mn-ea"/>
                        <a:cs typeface="+mn-cs"/>
                      </a:rPr>
                      <a:pPr algn="l" rtl="0">
                        <a:defRPr lang="en-US" sz="1200" kern="1200">
                          <a:solidFill>
                            <a:schemeClr val="tx1"/>
                          </a:solidFill>
                          <a:latin typeface="+mn-lt"/>
                          <a:ea typeface="+mn-ea"/>
                          <a:cs typeface="+mn-cs"/>
                        </a:defRPr>
                      </a:pPr>
                      <a:t>[CELLRANGE]</a:t>
                    </a:fld>
                    <a:r>
                      <a:rPr lang="en-US" sz="1200" kern="1200">
                        <a:solidFill>
                          <a:schemeClr val="tx1"/>
                        </a:solidFill>
                        <a:latin typeface="+mn-lt"/>
                        <a:ea typeface="+mn-ea"/>
                        <a:cs typeface="+mn-cs"/>
                      </a:rPr>
                      <a:t> </a:t>
                    </a:r>
                  </a:p>
                </c:rich>
              </c:tx>
              <c:spPr>
                <a:noFill/>
                <a:ln>
                  <a:noFill/>
                </a:ln>
                <a:effectLst/>
              </c:spPr>
              <c:txPr>
                <a:bodyPr rot="0" spcFirstLastPara="1" vertOverflow="ellipsis" vert="horz" wrap="square" anchor="ctr" anchorCtr="0"/>
                <a:lstStyle/>
                <a:p>
                  <a:pPr algn="l" rtl="0">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5880493219014692"/>
                      <c:h val="0.15478763084226166"/>
                    </c:manualLayout>
                  </c15:layout>
                  <c15:dlblFieldTable/>
                  <c15:showDataLabelsRange val="1"/>
                </c:ext>
                <c:ext xmlns:c16="http://schemas.microsoft.com/office/drawing/2014/chart" uri="{C3380CC4-5D6E-409C-BE32-E72D297353CC}">
                  <c16:uniqueId val="{00000001-EBA9-494E-A0B2-E86C209ED4C7}"/>
                </c:ext>
              </c:extLst>
            </c:dLbl>
            <c:dLbl>
              <c:idx val="1"/>
              <c:layout>
                <c:manualLayout>
                  <c:x val="-0.4569218801888611"/>
                  <c:y val="-0.32516351729885784"/>
                </c:manualLayout>
              </c:layout>
              <c:tx>
                <c:rich>
                  <a:bodyPr rot="0" spcFirstLastPara="1" vertOverflow="ellipsis" vert="horz" wrap="square" anchor="ctr" anchorCtr="0"/>
                  <a:lstStyle/>
                  <a:p>
                    <a:pPr algn="l" rtl="0">
                      <a:defRPr lang="en-US" sz="1200" b="0" i="0" u="none" strike="noStrike" kern="1200" baseline="0">
                        <a:solidFill>
                          <a:schemeClr val="tx1"/>
                        </a:solidFill>
                        <a:latin typeface="+mn-lt"/>
                        <a:ea typeface="+mn-ea"/>
                        <a:cs typeface="+mn-cs"/>
                      </a:defRPr>
                    </a:pPr>
                    <a:fld id="{D20E11C0-C132-485A-ACD3-B7DDA9CCB1EE}" type="CELLRANGE">
                      <a:rPr lang="lt-LT" sz="1200" kern="1200" smtClean="0">
                        <a:solidFill>
                          <a:schemeClr val="tx1"/>
                        </a:solidFill>
                        <a:latin typeface="+mn-lt"/>
                        <a:ea typeface="+mn-ea"/>
                        <a:cs typeface="+mn-cs"/>
                      </a:rPr>
                      <a:pPr algn="l" rtl="0">
                        <a:defRPr lang="en-US" sz="1200" kern="1200">
                          <a:solidFill>
                            <a:schemeClr val="tx1"/>
                          </a:solidFill>
                          <a:latin typeface="+mn-lt"/>
                          <a:ea typeface="+mn-ea"/>
                          <a:cs typeface="+mn-cs"/>
                        </a:defRPr>
                      </a:pPr>
                      <a:t>[CELLRANGE]</a:t>
                    </a:fld>
                    <a:endParaRPr lang="en-US"/>
                  </a:p>
                </c:rich>
              </c:tx>
              <c:spPr>
                <a:noFill/>
                <a:ln>
                  <a:noFill/>
                </a:ln>
                <a:effectLst/>
              </c:spPr>
              <c:txPr>
                <a:bodyPr rot="0" spcFirstLastPara="1" vertOverflow="ellipsis" vert="horz" wrap="square" anchor="ctr" anchorCtr="0"/>
                <a:lstStyle/>
                <a:p>
                  <a:pPr algn="l" rtl="0">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7216999888154442"/>
                      <c:h val="0.21910837049403692"/>
                    </c:manualLayout>
                  </c15:layout>
                  <c15:dlblFieldTable/>
                  <c15:showDataLabelsRange val="1"/>
                </c:ext>
                <c:ext xmlns:c16="http://schemas.microsoft.com/office/drawing/2014/chart" uri="{C3380CC4-5D6E-409C-BE32-E72D297353CC}">
                  <c16:uniqueId val="{00000003-EBA9-494E-A0B2-E86C209ED4C7}"/>
                </c:ext>
              </c:extLst>
            </c:dLbl>
            <c:dLbl>
              <c:idx val="2"/>
              <c:layout>
                <c:manualLayout>
                  <c:x val="-0.42639155843320159"/>
                  <c:y val="0.48600617834047688"/>
                </c:manualLayout>
              </c:layout>
              <c:tx>
                <c:rich>
                  <a:bodyPr rot="0" spcFirstLastPara="1" vertOverflow="ellipsis" vert="horz" wrap="square" anchor="ctr" anchorCtr="0"/>
                  <a:lstStyle/>
                  <a:p>
                    <a:pPr algn="l" rtl="0">
                      <a:defRPr lang="en-US" sz="1200" b="0" i="0" u="none" strike="noStrike" kern="1200" baseline="0">
                        <a:solidFill>
                          <a:schemeClr val="tx1"/>
                        </a:solidFill>
                        <a:latin typeface="+mn-lt"/>
                        <a:ea typeface="+mn-ea"/>
                        <a:cs typeface="+mn-cs"/>
                      </a:defRPr>
                    </a:pPr>
                    <a:fld id="{FFFB73C1-10AD-4197-83D1-65D0BE931D59}" type="CELLRANGE">
                      <a:rPr lang="lt-LT" sz="1200" kern="1200" smtClean="0">
                        <a:solidFill>
                          <a:schemeClr val="tx1"/>
                        </a:solidFill>
                        <a:latin typeface="+mn-lt"/>
                        <a:ea typeface="+mn-ea"/>
                        <a:cs typeface="+mn-cs"/>
                      </a:rPr>
                      <a:pPr algn="l" rtl="0">
                        <a:defRPr lang="en-US" sz="1200" kern="1200">
                          <a:solidFill>
                            <a:schemeClr val="tx1"/>
                          </a:solidFill>
                          <a:latin typeface="+mn-lt"/>
                          <a:ea typeface="+mn-ea"/>
                          <a:cs typeface="+mn-cs"/>
                        </a:defRPr>
                      </a:pPr>
                      <a:t>[CELLRANGE]</a:t>
                    </a:fld>
                    <a:endParaRPr lang="en-US"/>
                  </a:p>
                </c:rich>
              </c:tx>
              <c:spPr>
                <a:noFill/>
                <a:ln>
                  <a:noFill/>
                </a:ln>
                <a:effectLst/>
              </c:spPr>
              <c:txPr>
                <a:bodyPr rot="0" spcFirstLastPara="1" vertOverflow="ellipsis" vert="horz" wrap="square" anchor="ctr" anchorCtr="0"/>
                <a:lstStyle/>
                <a:p>
                  <a:pPr algn="l" rtl="0">
                    <a:defRPr lang="en-US" sz="1200" b="0" i="0" u="none" strike="noStrike" kern="1200" baseline="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3045366177451802"/>
                      <c:h val="0.1328803794108567"/>
                    </c:manualLayout>
                  </c15:layout>
                  <c15:dlblFieldTable/>
                  <c15:showDataLabelsRange val="1"/>
                </c:ext>
                <c:ext xmlns:c16="http://schemas.microsoft.com/office/drawing/2014/chart" uri="{C3380CC4-5D6E-409C-BE32-E72D297353CC}">
                  <c16:uniqueId val="{00000005-EBA9-494E-A0B2-E86C209ED4C7}"/>
                </c:ext>
              </c:extLst>
            </c:dLbl>
            <c:spPr>
              <a:noFill/>
              <a:ln>
                <a:noFill/>
              </a:ln>
              <a:effectLst/>
            </c:spPr>
            <c:txPr>
              <a:bodyPr rot="0" spcFirstLastPara="1" vertOverflow="ellipsis" vert="horz" wrap="square" anchor="ctr" anchorCtr="0"/>
              <a:lstStyle/>
              <a:p>
                <a:pPr algn="ctr" rtl="0">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ext>
            </c:extLst>
          </c:dLbls>
          <c:cat>
            <c:strRef>
              <c:f>Sheet1!$A$2:$A$4</c:f>
              <c:strCache>
                <c:ptCount val="3"/>
                <c:pt idx="0">
                  <c:v>Aiškiau jaučiu, kad turiu rinktis tarp šeimos ir karjeros</c:v>
                </c:pt>
                <c:pt idx="1">
                  <c:v>Kylą iššūkių, tačiau šeimą ir karjerą pavyksta sklandžiai suderinti</c:v>
                </c:pt>
                <c:pt idx="2">
                  <c:v>Nekyla jokių problemų derinti šeimą ir karjerą</c:v>
                </c:pt>
              </c:strCache>
            </c:strRef>
          </c:cat>
          <c:val>
            <c:numRef>
              <c:f>Sheet1!$B$2:$B$4</c:f>
              <c:numCache>
                <c:formatCode>General</c:formatCode>
                <c:ptCount val="3"/>
                <c:pt idx="0">
                  <c:v>28</c:v>
                </c:pt>
                <c:pt idx="1">
                  <c:v>56</c:v>
                </c:pt>
                <c:pt idx="2">
                  <c:v>16</c:v>
                </c:pt>
              </c:numCache>
            </c:numRef>
          </c:val>
          <c:extLst>
            <c:ext xmlns:c15="http://schemas.microsoft.com/office/drawing/2012/chart" uri="{02D57815-91ED-43cb-92C2-25804820EDAC}">
              <c15:datalabelsRange>
                <c15:f>Sheet1!$A$2:$A$5</c15:f>
                <c15:dlblRangeCache>
                  <c:ptCount val="4"/>
                  <c:pt idx="0">
                    <c:v>Aiškiau jaučiu, kad turiu rinktis tarp šeimos ir karjeros</c:v>
                  </c:pt>
                  <c:pt idx="1">
                    <c:v>Kylą iššūkių, tačiau šeimą ir karjerą pavyksta sklandžiai suderinti</c:v>
                  </c:pt>
                  <c:pt idx="2">
                    <c:v>Nekyla jokių problemų derinti šeimą ir karjerą</c:v>
                  </c:pt>
                </c15:dlblRangeCache>
              </c15:datalabelsRange>
            </c:ext>
            <c:ext xmlns:c16="http://schemas.microsoft.com/office/drawing/2014/chart" uri="{C3380CC4-5D6E-409C-BE32-E72D297353CC}">
              <c16:uniqueId val="{00000006-EBA9-494E-A0B2-E86C209ED4C7}"/>
            </c:ext>
          </c:extLst>
        </c:ser>
        <c:dLbls>
          <c:showLegendKey val="0"/>
          <c:showVal val="0"/>
          <c:showCatName val="0"/>
          <c:showSerName val="0"/>
          <c:showPercent val="0"/>
          <c:showBubbleSize val="0"/>
          <c:showLeaderLines val="0"/>
        </c:dLbls>
        <c:firstSliceAng val="36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Amžius,</a:t>
            </a:r>
            <a:r>
              <a:rPr lang="en-US" baseline="0"/>
              <a:t> proc.</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spPr>
            <a:solidFill>
              <a:schemeClr val="accent1"/>
            </a:solidFill>
            <a:ln>
              <a:noFill/>
            </a:ln>
            <a:effectLst/>
          </c:spPr>
          <c:invertIfNegative val="0"/>
          <c:dPt>
            <c:idx val="1"/>
            <c:invertIfNegative val="0"/>
            <c:bubble3D val="0"/>
            <c:spPr>
              <a:solidFill>
                <a:srgbClr val="00B0F0"/>
              </a:solidFill>
              <a:ln>
                <a:noFill/>
              </a:ln>
              <a:effectLst/>
            </c:spPr>
            <c:extLst>
              <c:ext xmlns:c16="http://schemas.microsoft.com/office/drawing/2014/chart" uri="{C3380CC4-5D6E-409C-BE32-E72D297353CC}">
                <c16:uniqueId val="{00000001-E838-492C-BEB6-C5384E34D6E2}"/>
              </c:ext>
            </c:extLst>
          </c:dPt>
          <c:dPt>
            <c:idx val="2"/>
            <c:invertIfNegative val="0"/>
            <c:bubble3D val="0"/>
            <c:spPr>
              <a:solidFill>
                <a:srgbClr val="92D050"/>
              </a:solidFill>
              <a:ln>
                <a:noFill/>
              </a:ln>
              <a:effectLst/>
            </c:spPr>
            <c:extLst>
              <c:ext xmlns:c16="http://schemas.microsoft.com/office/drawing/2014/chart" uri="{C3380CC4-5D6E-409C-BE32-E72D297353CC}">
                <c16:uniqueId val="{00000002-E838-492C-BEB6-C5384E34D6E2}"/>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E838-492C-BEB6-C5384E34D6E2}"/>
              </c:ext>
            </c:extLst>
          </c:dPt>
          <c:dLbls>
            <c:dLbl>
              <c:idx val="0"/>
              <c:layout>
                <c:manualLayout>
                  <c:x val="9.99999999999999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838-492C-BEB6-C5384E34D6E2}"/>
                </c:ext>
              </c:extLst>
            </c:dLbl>
            <c:dLbl>
              <c:idx val="1"/>
              <c:layout>
                <c:manualLayout>
                  <c:x val="0.15277777777777779"/>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38-492C-BEB6-C5384E34D6E2}"/>
                </c:ext>
              </c:extLst>
            </c:dLbl>
            <c:dLbl>
              <c:idx val="2"/>
              <c:layout>
                <c:manualLayout>
                  <c:x val="0.14166666666666661"/>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838-492C-BEB6-C5384E34D6E2}"/>
                </c:ext>
              </c:extLst>
            </c:dLbl>
            <c:dLbl>
              <c:idx val="3"/>
              <c:layout>
                <c:manualLayout>
                  <c:x val="8.3333333333333287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838-492C-BEB6-C5384E34D6E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Sheet1!$B$8:$B$11</c:f>
              <c:strCache>
                <c:ptCount val="4"/>
                <c:pt idx="0">
                  <c:v>Iki 30 metų</c:v>
                </c:pt>
                <c:pt idx="1">
                  <c:v>31 - 35 m.</c:v>
                </c:pt>
                <c:pt idx="2">
                  <c:v>36 - 40 m.</c:v>
                </c:pt>
                <c:pt idx="3">
                  <c:v>Nuo 41 m.</c:v>
                </c:pt>
              </c:strCache>
            </c:strRef>
          </c:cat>
          <c:val>
            <c:numRef>
              <c:f>Sheet1!$C$8:$C$11</c:f>
              <c:numCache>
                <c:formatCode>General</c:formatCode>
                <c:ptCount val="4"/>
                <c:pt idx="0">
                  <c:v>20</c:v>
                </c:pt>
                <c:pt idx="1">
                  <c:v>34</c:v>
                </c:pt>
                <c:pt idx="2">
                  <c:v>30</c:v>
                </c:pt>
                <c:pt idx="3">
                  <c:v>16</c:v>
                </c:pt>
              </c:numCache>
            </c:numRef>
          </c:val>
          <c:extLst>
            <c:ext xmlns:c16="http://schemas.microsoft.com/office/drawing/2014/chart" uri="{C3380CC4-5D6E-409C-BE32-E72D297353CC}">
              <c16:uniqueId val="{00000004-E838-492C-BEB6-C5384E34D6E2}"/>
            </c:ext>
          </c:extLst>
        </c:ser>
        <c:dLbls>
          <c:showLegendKey val="0"/>
          <c:showVal val="0"/>
          <c:showCatName val="0"/>
          <c:showSerName val="0"/>
          <c:showPercent val="0"/>
          <c:showBubbleSize val="0"/>
        </c:dLbls>
        <c:gapWidth val="150"/>
        <c:overlap val="100"/>
        <c:axId val="563760159"/>
        <c:axId val="563761119"/>
      </c:barChart>
      <c:catAx>
        <c:axId val="56376015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761119"/>
        <c:crosses val="autoZero"/>
        <c:auto val="1"/>
        <c:lblAlgn val="ctr"/>
        <c:lblOffset val="100"/>
        <c:noMultiLvlLbl val="0"/>
      </c:catAx>
      <c:valAx>
        <c:axId val="563761119"/>
        <c:scaling>
          <c:orientation val="minMax"/>
          <c:max val="1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37601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Gyvenamoji vieta, proc.</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spPr>
            <a:solidFill>
              <a:schemeClr val="accent1"/>
            </a:solidFill>
            <a:ln>
              <a:noFill/>
            </a:ln>
            <a:effectLst/>
          </c:spPr>
          <c:invertIfNegative val="0"/>
          <c:dPt>
            <c:idx val="0"/>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0-036B-4CE4-8A5F-2EB1E75852D9}"/>
              </c:ext>
            </c:extLst>
          </c:dPt>
          <c:dPt>
            <c:idx val="1"/>
            <c:invertIfNegative val="0"/>
            <c:bubble3D val="0"/>
            <c:spPr>
              <a:solidFill>
                <a:srgbClr val="92D050"/>
              </a:solidFill>
              <a:ln>
                <a:noFill/>
              </a:ln>
              <a:effectLst/>
            </c:spPr>
            <c:extLst>
              <c:ext xmlns:c16="http://schemas.microsoft.com/office/drawing/2014/chart" uri="{C3380CC4-5D6E-409C-BE32-E72D297353CC}">
                <c16:uniqueId val="{00000001-036B-4CE4-8A5F-2EB1E75852D9}"/>
              </c:ext>
            </c:extLst>
          </c:dPt>
          <c:dPt>
            <c:idx val="2"/>
            <c:invertIfNegative val="0"/>
            <c:bubble3D val="0"/>
            <c:spPr>
              <a:solidFill>
                <a:srgbClr val="00B0F0"/>
              </a:solidFill>
              <a:ln>
                <a:noFill/>
              </a:ln>
              <a:effectLst/>
            </c:spPr>
            <c:extLst>
              <c:ext xmlns:c16="http://schemas.microsoft.com/office/drawing/2014/chart" uri="{C3380CC4-5D6E-409C-BE32-E72D297353CC}">
                <c16:uniqueId val="{00000002-036B-4CE4-8A5F-2EB1E75852D9}"/>
              </c:ext>
            </c:extLst>
          </c:dPt>
          <c:dLbls>
            <c:dLbl>
              <c:idx val="0"/>
              <c:layout>
                <c:manualLayout>
                  <c:x val="0.2361111111111111"/>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B-4CE4-8A5F-2EB1E75852D9}"/>
                </c:ext>
              </c:extLst>
            </c:dLbl>
            <c:dLbl>
              <c:idx val="1"/>
              <c:layout>
                <c:manualLayout>
                  <c:x val="0.125"/>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B-4CE4-8A5F-2EB1E75852D9}"/>
                </c:ext>
              </c:extLst>
            </c:dLbl>
            <c:dLbl>
              <c:idx val="2"/>
              <c:layout>
                <c:manualLayout>
                  <c:x val="7.777777777777777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36B-4CE4-8A5F-2EB1E75852D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Sheet1!$B$14:$B$16</c:f>
              <c:strCache>
                <c:ptCount val="3"/>
                <c:pt idx="0">
                  <c:v>Didieji miestai</c:v>
                </c:pt>
                <c:pt idx="1">
                  <c:v>Kiti miestai</c:v>
                </c:pt>
                <c:pt idx="2">
                  <c:v>Kaimo vietovės</c:v>
                </c:pt>
              </c:strCache>
            </c:strRef>
          </c:cat>
          <c:val>
            <c:numRef>
              <c:f>Sheet1!$C$14:$C$16</c:f>
              <c:numCache>
                <c:formatCode>General</c:formatCode>
                <c:ptCount val="3"/>
                <c:pt idx="0">
                  <c:v>57</c:v>
                </c:pt>
                <c:pt idx="1">
                  <c:v>28</c:v>
                </c:pt>
                <c:pt idx="2">
                  <c:v>15</c:v>
                </c:pt>
              </c:numCache>
            </c:numRef>
          </c:val>
          <c:extLst>
            <c:ext xmlns:c16="http://schemas.microsoft.com/office/drawing/2014/chart" uri="{C3380CC4-5D6E-409C-BE32-E72D297353CC}">
              <c16:uniqueId val="{00000003-036B-4CE4-8A5F-2EB1E75852D9}"/>
            </c:ext>
          </c:extLst>
        </c:ser>
        <c:dLbls>
          <c:showLegendKey val="0"/>
          <c:showVal val="0"/>
          <c:showCatName val="0"/>
          <c:showSerName val="0"/>
          <c:showPercent val="0"/>
          <c:showBubbleSize val="0"/>
        </c:dLbls>
        <c:gapWidth val="150"/>
        <c:overlap val="100"/>
        <c:axId val="767109663"/>
        <c:axId val="767100063"/>
      </c:barChart>
      <c:catAx>
        <c:axId val="767109663"/>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7100063"/>
        <c:crosses val="autoZero"/>
        <c:auto val="1"/>
        <c:lblAlgn val="ctr"/>
        <c:lblOffset val="100"/>
        <c:noMultiLvlLbl val="0"/>
      </c:catAx>
      <c:valAx>
        <c:axId val="767100063"/>
        <c:scaling>
          <c:orientation val="minMax"/>
          <c:max val="100"/>
        </c:scaling>
        <c:delete val="0"/>
        <c:axPos val="t"/>
        <c:numFmt formatCode="General"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710966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Vaiko priežiūros</a:t>
            </a:r>
            <a:r>
              <a:rPr lang="en-US" baseline="0"/>
              <a:t> laikotarpio trukmė, proc.</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spPr>
            <a:solidFill>
              <a:schemeClr val="accent1"/>
            </a:solidFill>
            <a:ln>
              <a:noFill/>
            </a:ln>
            <a:effectLst/>
          </c:spPr>
          <c:invertIfNegative val="0"/>
          <c:dPt>
            <c:idx val="1"/>
            <c:invertIfNegative val="0"/>
            <c:bubble3D val="0"/>
            <c:spPr>
              <a:solidFill>
                <a:srgbClr val="00B0F0"/>
              </a:solidFill>
              <a:ln>
                <a:noFill/>
              </a:ln>
              <a:effectLst/>
            </c:spPr>
            <c:extLst>
              <c:ext xmlns:c16="http://schemas.microsoft.com/office/drawing/2014/chart" uri="{C3380CC4-5D6E-409C-BE32-E72D297353CC}">
                <c16:uniqueId val="{00000001-9772-4DA7-BD54-4BBC164357FA}"/>
              </c:ext>
            </c:extLst>
          </c:dPt>
          <c:dPt>
            <c:idx val="2"/>
            <c:invertIfNegative val="0"/>
            <c:bubble3D val="0"/>
            <c:spPr>
              <a:solidFill>
                <a:srgbClr val="92D050"/>
              </a:solidFill>
              <a:ln>
                <a:noFill/>
              </a:ln>
              <a:effectLst/>
            </c:spPr>
            <c:extLst>
              <c:ext xmlns:c16="http://schemas.microsoft.com/office/drawing/2014/chart" uri="{C3380CC4-5D6E-409C-BE32-E72D297353CC}">
                <c16:uniqueId val="{00000002-9772-4DA7-BD54-4BBC164357FA}"/>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9772-4DA7-BD54-4BBC164357FA}"/>
              </c:ext>
            </c:extLst>
          </c:dPt>
          <c:dLbls>
            <c:dLbl>
              <c:idx val="0"/>
              <c:layout>
                <c:manualLayout>
                  <c:x val="6.111111111111106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772-4DA7-BD54-4BBC164357FA}"/>
                </c:ext>
              </c:extLst>
            </c:dLbl>
            <c:dLbl>
              <c:idx val="1"/>
              <c:layout>
                <c:manualLayout>
                  <c:x val="6.3888888888888884E-2"/>
                  <c:y val="0"/>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3922222222222222"/>
                      <c:h val="5.5486293379994167E-2"/>
                    </c:manualLayout>
                  </c15:layout>
                </c:ext>
                <c:ext xmlns:c16="http://schemas.microsoft.com/office/drawing/2014/chart" uri="{C3380CC4-5D6E-409C-BE32-E72D297353CC}">
                  <c16:uniqueId val="{00000001-9772-4DA7-BD54-4BBC164357FA}"/>
                </c:ext>
              </c:extLst>
            </c:dLbl>
            <c:dLbl>
              <c:idx val="2"/>
              <c:layout>
                <c:manualLayout>
                  <c:x val="0.21944444444444444"/>
                  <c:y val="-8.487556272013328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772-4DA7-BD54-4BBC164357FA}"/>
                </c:ext>
              </c:extLst>
            </c:dLbl>
            <c:dLbl>
              <c:idx val="3"/>
              <c:layout>
                <c:manualLayout>
                  <c:x val="0.10000000000000005"/>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772-4DA7-BD54-4BBC164357FA}"/>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Sheet1!$B$18:$B$21</c:f>
              <c:strCache>
                <c:ptCount val="4"/>
                <c:pt idx="0">
                  <c:v>Iki mėn.</c:v>
                </c:pt>
                <c:pt idx="1">
                  <c:v>Iki 1 m.</c:v>
                </c:pt>
                <c:pt idx="2">
                  <c:v>Iki 2 m.</c:v>
                </c:pt>
                <c:pt idx="3">
                  <c:v>Daugiau nei 2 m.</c:v>
                </c:pt>
              </c:strCache>
            </c:strRef>
          </c:cat>
          <c:val>
            <c:numRef>
              <c:f>Sheet1!$C$18:$C$21</c:f>
              <c:numCache>
                <c:formatCode>General</c:formatCode>
                <c:ptCount val="4"/>
                <c:pt idx="0">
                  <c:v>11</c:v>
                </c:pt>
                <c:pt idx="1">
                  <c:v>13</c:v>
                </c:pt>
                <c:pt idx="2">
                  <c:v>54</c:v>
                </c:pt>
                <c:pt idx="3">
                  <c:v>22</c:v>
                </c:pt>
              </c:numCache>
            </c:numRef>
          </c:val>
          <c:extLst>
            <c:ext xmlns:c16="http://schemas.microsoft.com/office/drawing/2014/chart" uri="{C3380CC4-5D6E-409C-BE32-E72D297353CC}">
              <c16:uniqueId val="{00000004-9772-4DA7-BD54-4BBC164357FA}"/>
            </c:ext>
          </c:extLst>
        </c:ser>
        <c:dLbls>
          <c:showLegendKey val="0"/>
          <c:showVal val="0"/>
          <c:showCatName val="0"/>
          <c:showSerName val="0"/>
          <c:showPercent val="0"/>
          <c:showBubbleSize val="0"/>
        </c:dLbls>
        <c:gapWidth val="150"/>
        <c:overlap val="100"/>
        <c:axId val="745804575"/>
        <c:axId val="745806975"/>
      </c:barChart>
      <c:catAx>
        <c:axId val="74580457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806975"/>
        <c:crosses val="autoZero"/>
        <c:auto val="1"/>
        <c:lblAlgn val="ctr"/>
        <c:lblOffset val="100"/>
        <c:noMultiLvlLbl val="0"/>
      </c:catAx>
      <c:valAx>
        <c:axId val="745806975"/>
        <c:scaling>
          <c:orientation val="minMax"/>
          <c:max val="100"/>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4580457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9640954563736"/>
          <c:y val="0"/>
          <c:w val="0.56903579945907778"/>
          <c:h val="0.95908164994393719"/>
        </c:manualLayout>
      </c:layout>
      <c:barChart>
        <c:barDir val="bar"/>
        <c:grouping val="clustered"/>
        <c:varyColors val="0"/>
        <c:ser>
          <c:idx val="0"/>
          <c:order val="0"/>
          <c:tx>
            <c:strRef>
              <c:f>Sheet1!$B$1</c:f>
              <c:strCache>
                <c:ptCount val="1"/>
                <c:pt idx="0">
                  <c:v>2022</c:v>
                </c:pt>
              </c:strCache>
            </c:strRef>
          </c:tx>
          <c:spPr>
            <a:solidFill>
              <a:srgbClr val="F69820"/>
            </a:solidFill>
            <a:ln>
              <a:noFill/>
            </a:ln>
            <a:effectLst/>
          </c:spPr>
          <c:invertIfNegative val="0"/>
          <c:dPt>
            <c:idx val="3"/>
            <c:invertIfNegative val="0"/>
            <c:bubble3D val="0"/>
            <c:spPr>
              <a:solidFill>
                <a:srgbClr val="F1C62F"/>
              </a:solidFill>
              <a:ln>
                <a:noFill/>
              </a:ln>
              <a:effectLst/>
            </c:spPr>
            <c:extLst>
              <c:ext xmlns:c16="http://schemas.microsoft.com/office/drawing/2014/chart" uri="{C3380CC4-5D6E-409C-BE32-E72D297353CC}">
                <c16:uniqueId val="{00000007-1858-4003-A279-434C19EE0E55}"/>
              </c:ext>
            </c:extLst>
          </c:dPt>
          <c:dPt>
            <c:idx val="6"/>
            <c:invertIfNegative val="0"/>
            <c:bubble3D val="0"/>
            <c:spPr>
              <a:solidFill>
                <a:srgbClr val="F69820"/>
              </a:solidFill>
              <a:ln>
                <a:noFill/>
              </a:ln>
              <a:effectLst/>
            </c:spPr>
            <c:extLst>
              <c:ext xmlns:c16="http://schemas.microsoft.com/office/drawing/2014/chart" uri="{C3380CC4-5D6E-409C-BE32-E72D297353CC}">
                <c16:uniqueId val="{00000001-38E9-4EA8-89A1-5ECEB84929AC}"/>
              </c:ext>
            </c:extLst>
          </c:dPt>
          <c:dPt>
            <c:idx val="7"/>
            <c:invertIfNegative val="0"/>
            <c:bubble3D val="0"/>
            <c:spPr>
              <a:solidFill>
                <a:srgbClr val="F69820"/>
              </a:solidFill>
              <a:ln>
                <a:noFill/>
              </a:ln>
              <a:effectLst/>
            </c:spPr>
            <c:extLst>
              <c:ext xmlns:c16="http://schemas.microsoft.com/office/drawing/2014/chart" uri="{C3380CC4-5D6E-409C-BE32-E72D297353CC}">
                <c16:uniqueId val="{00000003-38E9-4EA8-89A1-5ECEB84929AC}"/>
              </c:ext>
            </c:extLst>
          </c:dPt>
          <c:dLbls>
            <c:dLbl>
              <c:idx val="0"/>
              <c:tx>
                <c:rich>
                  <a:bodyPr/>
                  <a:lstStyle/>
                  <a:p>
                    <a:fld id="{E5DDFA5B-1348-4FEB-8D76-A866B283C136}"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858-4003-A279-434C19EE0E55}"/>
                </c:ext>
              </c:extLst>
            </c:dLbl>
            <c:dLbl>
              <c:idx val="1"/>
              <c:tx>
                <c:rich>
                  <a:bodyPr/>
                  <a:lstStyle/>
                  <a:p>
                    <a:fld id="{EBF9A187-269D-42A2-AEEA-F77011FF277E}"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1858-4003-A279-434C19EE0E55}"/>
                </c:ext>
              </c:extLst>
            </c:dLbl>
            <c:dLbl>
              <c:idx val="2"/>
              <c:layout>
                <c:manualLayout>
                  <c:x val="-1.5304649930693141E-3"/>
                  <c:y val="0"/>
                </c:manualLayout>
              </c:layout>
              <c:tx>
                <c:rich>
                  <a:bodyPr/>
                  <a:lstStyle/>
                  <a:p>
                    <a:fld id="{BAC3BDB0-518E-4BDE-846B-2E55CDB1B643}"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1858-4003-A279-434C19EE0E55}"/>
                </c:ext>
              </c:extLst>
            </c:dLbl>
            <c:dLbl>
              <c:idx val="3"/>
              <c:tx>
                <c:rich>
                  <a:bodyPr/>
                  <a:lstStyle/>
                  <a:p>
                    <a:fld id="{A1794EA5-64E0-4C1E-9B0A-65BC5249FB0F}"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858-4003-A279-434C19EE0E5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Open Sans Light" panose="020B0306030504020204" pitchFamily="34" charset="0"/>
                    <a:cs typeface="Open Sans Light" panose="020B03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Sugrįžau į buvusią darbovietę</c:v>
                </c:pt>
                <c:pt idx="1">
                  <c:v>Sugrįžau į buvusią darbovietę ir planuoju toliau čia dirbti</c:v>
                </c:pt>
                <c:pt idx="2">
                  <c:v>Sugrįžau į buvusią darbovietę, tačiau ieškau kitos</c:v>
                </c:pt>
                <c:pt idx="3">
                  <c:v>Keičiau darbovietę</c:v>
                </c:pt>
              </c:strCache>
            </c:strRef>
          </c:cat>
          <c:val>
            <c:numRef>
              <c:f>Sheet1!$B$2:$B$5</c:f>
              <c:numCache>
                <c:formatCode>General</c:formatCode>
                <c:ptCount val="4"/>
                <c:pt idx="0">
                  <c:v>43</c:v>
                </c:pt>
                <c:pt idx="1">
                  <c:v>20</c:v>
                </c:pt>
                <c:pt idx="2">
                  <c:v>5</c:v>
                </c:pt>
                <c:pt idx="3">
                  <c:v>32</c:v>
                </c:pt>
              </c:numCache>
            </c:numRef>
          </c:val>
          <c:extLst>
            <c:ext xmlns:c16="http://schemas.microsoft.com/office/drawing/2014/chart" uri="{C3380CC4-5D6E-409C-BE32-E72D297353CC}">
              <c16:uniqueId val="{00000004-38E9-4EA8-89A1-5ECEB84929AC}"/>
            </c:ext>
          </c:extLst>
        </c:ser>
        <c:dLbls>
          <c:dLblPos val="ctr"/>
          <c:showLegendKey val="0"/>
          <c:showVal val="1"/>
          <c:showCatName val="0"/>
          <c:showSerName val="0"/>
          <c:showPercent val="0"/>
          <c:showBubbleSize val="0"/>
        </c:dLbls>
        <c:gapWidth val="50"/>
        <c:overlap val="-54"/>
        <c:axId val="198353152"/>
        <c:axId val="198373120"/>
      </c:barChart>
      <c:catAx>
        <c:axId val="1983531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lang="en-US" sz="1200" b="0" i="0" u="none" strike="noStrike" kern="1200" baseline="0">
                <a:solidFill>
                  <a:schemeClr val="tx1"/>
                </a:solidFill>
                <a:latin typeface="TT Norms Italic" panose="02000503020000090003" pitchFamily="50" charset="0"/>
                <a:ea typeface="+mn-ea"/>
                <a:cs typeface="+mn-cs"/>
              </a:defRPr>
            </a:pPr>
            <a:endParaRPr lang="en-US"/>
          </a:p>
        </c:txPr>
        <c:crossAx val="198373120"/>
        <c:crosses val="autoZero"/>
        <c:auto val="1"/>
        <c:lblAlgn val="ctr"/>
        <c:lblOffset val="100"/>
        <c:noMultiLvlLbl val="0"/>
      </c:catAx>
      <c:valAx>
        <c:axId val="198373120"/>
        <c:scaling>
          <c:orientation val="minMax"/>
        </c:scaling>
        <c:delete val="1"/>
        <c:axPos val="t"/>
        <c:numFmt formatCode="General" sourceLinked="1"/>
        <c:majorTickMark val="out"/>
        <c:minorTickMark val="none"/>
        <c:tickLblPos val="nextTo"/>
        <c:crossAx val="198353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021146697898258"/>
          <c:y val="1.3331090491074862E-2"/>
          <c:w val="0.56903579945907778"/>
          <c:h val="0.95908164994393719"/>
        </c:manualLayout>
      </c:layout>
      <c:barChart>
        <c:barDir val="bar"/>
        <c:grouping val="clustered"/>
        <c:varyColors val="0"/>
        <c:ser>
          <c:idx val="0"/>
          <c:order val="0"/>
          <c:tx>
            <c:strRef>
              <c:f>Sheet1!$B$1</c:f>
              <c:strCache>
                <c:ptCount val="1"/>
                <c:pt idx="0">
                  <c:v>2022</c:v>
                </c:pt>
              </c:strCache>
            </c:strRef>
          </c:tx>
          <c:spPr>
            <a:solidFill>
              <a:srgbClr val="F69820"/>
            </a:solidFill>
            <a:ln>
              <a:noFill/>
            </a:ln>
            <a:effectLst/>
          </c:spPr>
          <c:invertIfNegative val="0"/>
          <c:dPt>
            <c:idx val="6"/>
            <c:invertIfNegative val="0"/>
            <c:bubble3D val="0"/>
            <c:spPr>
              <a:solidFill>
                <a:srgbClr val="F1C62F"/>
              </a:solidFill>
              <a:ln>
                <a:noFill/>
              </a:ln>
              <a:effectLst/>
            </c:spPr>
            <c:extLst>
              <c:ext xmlns:c16="http://schemas.microsoft.com/office/drawing/2014/chart" uri="{C3380CC4-5D6E-409C-BE32-E72D297353CC}">
                <c16:uniqueId val="{00000001-1C5F-4CDF-A8E0-2BFAEBF2E10C}"/>
              </c:ext>
            </c:extLst>
          </c:dPt>
          <c:dPt>
            <c:idx val="7"/>
            <c:invertIfNegative val="0"/>
            <c:bubble3D val="0"/>
            <c:spPr>
              <a:solidFill>
                <a:srgbClr val="F69820"/>
              </a:solidFill>
              <a:ln>
                <a:noFill/>
              </a:ln>
              <a:effectLst/>
            </c:spPr>
            <c:extLst>
              <c:ext xmlns:c16="http://schemas.microsoft.com/office/drawing/2014/chart" uri="{C3380CC4-5D6E-409C-BE32-E72D297353CC}">
                <c16:uniqueId val="{00000003-1C5F-4CDF-A8E0-2BFAEBF2E10C}"/>
              </c:ext>
            </c:extLst>
          </c:dPt>
          <c:dLbls>
            <c:dLbl>
              <c:idx val="0"/>
              <c:tx>
                <c:rich>
                  <a:bodyPr/>
                  <a:lstStyle/>
                  <a:p>
                    <a:fld id="{67E563E6-8BC4-41CD-B52D-D1A23B974084}"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DC25-4543-82D2-7236C7D4BFC2}"/>
                </c:ext>
              </c:extLst>
            </c:dLbl>
            <c:dLbl>
              <c:idx val="1"/>
              <c:tx>
                <c:rich>
                  <a:bodyPr/>
                  <a:lstStyle/>
                  <a:p>
                    <a:fld id="{E91AED5F-0B05-4D22-9A13-B835EFCD2F94}"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DC25-4543-82D2-7236C7D4BFC2}"/>
                </c:ext>
              </c:extLst>
            </c:dLbl>
            <c:dLbl>
              <c:idx val="2"/>
              <c:tx>
                <c:rich>
                  <a:bodyPr/>
                  <a:lstStyle/>
                  <a:p>
                    <a:fld id="{C74C1847-22DE-4C7A-9790-C2D401EA60DD}"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DC25-4543-82D2-7236C7D4BFC2}"/>
                </c:ext>
              </c:extLst>
            </c:dLbl>
            <c:dLbl>
              <c:idx val="3"/>
              <c:tx>
                <c:rich>
                  <a:bodyPr/>
                  <a:lstStyle/>
                  <a:p>
                    <a:fld id="{C92F2D05-3D38-4648-987F-848409643069}"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DC25-4543-82D2-7236C7D4BFC2}"/>
                </c:ext>
              </c:extLst>
            </c:dLbl>
            <c:dLbl>
              <c:idx val="4"/>
              <c:tx>
                <c:rich>
                  <a:bodyPr/>
                  <a:lstStyle/>
                  <a:p>
                    <a:fld id="{CC29D01A-C2B9-41A0-A380-A0D27306226B}" type="VALUE">
                      <a:rPr lang="en-US" smtClean="0"/>
                      <a:pPr/>
                      <a:t>[VALUE]</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layout>
                    <c:manualLayout>
                      <c:w val="8.7468245814213641E-2"/>
                      <c:h val="4.4980028720027994E-2"/>
                    </c:manualLayout>
                  </c15:layout>
                  <c15:dlblFieldTable/>
                  <c15:showDataLabelsRange val="0"/>
                </c:ext>
                <c:ext xmlns:c16="http://schemas.microsoft.com/office/drawing/2014/chart" uri="{C3380CC4-5D6E-409C-BE32-E72D297353CC}">
                  <c16:uniqueId val="{00000008-DC25-4543-82D2-7236C7D4BFC2}"/>
                </c:ext>
              </c:extLst>
            </c:dLbl>
            <c:dLbl>
              <c:idx val="5"/>
              <c:tx>
                <c:rich>
                  <a:bodyPr/>
                  <a:lstStyle/>
                  <a:p>
                    <a:fld id="{6AF9E8BF-E4CF-4708-AE85-4B2B40485F62}"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C25-4543-82D2-7236C7D4BFC2}"/>
                </c:ext>
              </c:extLst>
            </c:dLbl>
            <c:dLbl>
              <c:idx val="6"/>
              <c:tx>
                <c:rich>
                  <a:bodyPr/>
                  <a:lstStyle/>
                  <a:p>
                    <a:fld id="{9A7443EC-E0A6-4C47-915F-B4B2CE928E97}"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C5F-4CDF-A8E0-2BFAEBF2E10C}"/>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TT Norms Italic" panose="02000503020000090003"/>
                    <a:ea typeface="Open Sans Light" panose="020B0306030504020204" pitchFamily="34" charset="0"/>
                    <a:cs typeface="Open Sans Light" panose="020B03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Keisti darbovietę norėjau dar iki vaiko priežiūros atostogų </c:v>
                </c:pt>
                <c:pt idx="1">
                  <c:v>Darbdavys nesiūlė lankstaus darbo grafiko </c:v>
                </c:pt>
                <c:pt idx="2">
                  <c:v>Atlyginimas nekilo kaip kitų kolegų</c:v>
                </c:pt>
                <c:pt idx="3">
                  <c:v>Darbovietėje nebuvo karjeros ir/ar profesinio tobulinimosi galimybių</c:v>
                </c:pt>
                <c:pt idx="4">
                  <c:v>Darbdavys nesuteikė nuotolinio darbo galimybių</c:v>
                </c:pt>
                <c:pt idx="5">
                  <c:v>Darbovietėje vyko pokyčiai ir aš apie juos nežinojau</c:v>
                </c:pt>
                <c:pt idx="6">
                  <c:v>Kita</c:v>
                </c:pt>
              </c:strCache>
            </c:strRef>
          </c:cat>
          <c:val>
            <c:numRef>
              <c:f>Sheet1!$B$2:$B$8</c:f>
              <c:numCache>
                <c:formatCode>General</c:formatCode>
                <c:ptCount val="7"/>
                <c:pt idx="0">
                  <c:v>25</c:v>
                </c:pt>
                <c:pt idx="1">
                  <c:v>23</c:v>
                </c:pt>
                <c:pt idx="2">
                  <c:v>22</c:v>
                </c:pt>
                <c:pt idx="3">
                  <c:v>21</c:v>
                </c:pt>
                <c:pt idx="4">
                  <c:v>17</c:v>
                </c:pt>
                <c:pt idx="5">
                  <c:v>12</c:v>
                </c:pt>
                <c:pt idx="6">
                  <c:v>30</c:v>
                </c:pt>
              </c:numCache>
            </c:numRef>
          </c:val>
          <c:extLst>
            <c:ext xmlns:c16="http://schemas.microsoft.com/office/drawing/2014/chart" uri="{C3380CC4-5D6E-409C-BE32-E72D297353CC}">
              <c16:uniqueId val="{00000004-1C5F-4CDF-A8E0-2BFAEBF2E10C}"/>
            </c:ext>
          </c:extLst>
        </c:ser>
        <c:dLbls>
          <c:dLblPos val="ctr"/>
          <c:showLegendKey val="0"/>
          <c:showVal val="1"/>
          <c:showCatName val="0"/>
          <c:showSerName val="0"/>
          <c:showPercent val="0"/>
          <c:showBubbleSize val="0"/>
        </c:dLbls>
        <c:gapWidth val="50"/>
        <c:overlap val="-54"/>
        <c:axId val="198353152"/>
        <c:axId val="198373120"/>
      </c:barChart>
      <c:catAx>
        <c:axId val="1983531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lang="en-US" sz="1200" b="0" i="0" u="none" strike="noStrike" kern="1200" baseline="0">
                <a:solidFill>
                  <a:schemeClr val="tx1"/>
                </a:solidFill>
                <a:latin typeface="TT Norms Italic" panose="02000503020000090003" pitchFamily="50" charset="0"/>
                <a:ea typeface="+mn-ea"/>
                <a:cs typeface="+mn-cs"/>
              </a:defRPr>
            </a:pPr>
            <a:endParaRPr lang="en-US"/>
          </a:p>
        </c:txPr>
        <c:crossAx val="198373120"/>
        <c:crosses val="autoZero"/>
        <c:auto val="1"/>
        <c:lblAlgn val="ctr"/>
        <c:lblOffset val="100"/>
        <c:noMultiLvlLbl val="0"/>
      </c:catAx>
      <c:valAx>
        <c:axId val="198373120"/>
        <c:scaling>
          <c:orientation val="minMax"/>
        </c:scaling>
        <c:delete val="1"/>
        <c:axPos val="t"/>
        <c:numFmt formatCode="General" sourceLinked="1"/>
        <c:majorTickMark val="out"/>
        <c:minorTickMark val="none"/>
        <c:tickLblPos val="nextTo"/>
        <c:crossAx val="198353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TT Norms Italic" panose="02000503020000090003"/>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45392223008807"/>
          <c:y val="0"/>
          <c:w val="0.56903579945907778"/>
          <c:h val="0.95908164994393719"/>
        </c:manualLayout>
      </c:layout>
      <c:barChart>
        <c:barDir val="bar"/>
        <c:grouping val="clustered"/>
        <c:varyColors val="0"/>
        <c:ser>
          <c:idx val="0"/>
          <c:order val="0"/>
          <c:tx>
            <c:strRef>
              <c:f>Sheet1!$B$1</c:f>
              <c:strCache>
                <c:ptCount val="1"/>
                <c:pt idx="0">
                  <c:v>2022</c:v>
                </c:pt>
              </c:strCache>
            </c:strRef>
          </c:tx>
          <c:spPr>
            <a:solidFill>
              <a:srgbClr val="F69820"/>
            </a:solidFill>
            <a:ln>
              <a:noFill/>
            </a:ln>
            <a:effectLst/>
          </c:spPr>
          <c:invertIfNegative val="0"/>
          <c:dPt>
            <c:idx val="7"/>
            <c:invertIfNegative val="0"/>
            <c:bubble3D val="0"/>
            <c:spPr>
              <a:solidFill>
                <a:srgbClr val="F69820"/>
              </a:solidFill>
              <a:ln>
                <a:noFill/>
              </a:ln>
              <a:effectLst/>
            </c:spPr>
            <c:extLst>
              <c:ext xmlns:c16="http://schemas.microsoft.com/office/drawing/2014/chart" uri="{C3380CC4-5D6E-409C-BE32-E72D297353CC}">
                <c16:uniqueId val="{00000001-EF45-4C89-B2B7-273CAAE90677}"/>
              </c:ext>
            </c:extLst>
          </c:dPt>
          <c:dLbls>
            <c:dLbl>
              <c:idx val="0"/>
              <c:tx>
                <c:rich>
                  <a:bodyPr/>
                  <a:lstStyle/>
                  <a:p>
                    <a:fld id="{B6C22B96-1F00-4CAA-9A3C-0FDCABC0B3A7}" type="VALUE">
                      <a:rPr lang="en-US" smtClean="0"/>
                      <a:pPr/>
                      <a:t>[VALUE]</a:t>
                    </a:fld>
                    <a:r>
                      <a:rPr lang="en-US" dirty="0"/>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0DF0-49ED-8075-362DAA80EB31}"/>
                </c:ext>
              </c:extLst>
            </c:dLbl>
            <c:dLbl>
              <c:idx val="1"/>
              <c:tx>
                <c:rich>
                  <a:bodyPr/>
                  <a:lstStyle/>
                  <a:p>
                    <a:fld id="{23A3E08F-F5A6-4B59-8707-2593391CD47A}"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0DF0-49ED-8075-362DAA80EB31}"/>
                </c:ext>
              </c:extLst>
            </c:dLbl>
            <c:dLbl>
              <c:idx val="2"/>
              <c:tx>
                <c:rich>
                  <a:bodyPr/>
                  <a:lstStyle/>
                  <a:p>
                    <a:fld id="{A5B210C3-D72F-4A7B-AC85-8197D3D2441D}" type="VALUE">
                      <a:rPr lang="en-US" smtClean="0"/>
                      <a:pPr/>
                      <a:t>[VALUE]</a:t>
                    </a:fld>
                    <a:r>
                      <a:rPr lang="en-US"/>
                      <a:t>%</a:t>
                    </a:r>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0DF0-49ED-8075-362DAA80EB31}"/>
                </c:ext>
              </c:extLst>
            </c:dLbl>
            <c:dLbl>
              <c:idx val="3"/>
              <c:layout>
                <c:manualLayout>
                  <c:x val="-0.11791112199259982"/>
                  <c:y val="4.6834667290840211E-7"/>
                </c:manualLayout>
              </c:layout>
              <c:tx>
                <c:rich>
                  <a:bodyPr/>
                  <a:lstStyle/>
                  <a:p>
                    <a:fld id="{7342729B-F0D8-4404-AAD9-EF43ECE9778B}" type="VALUE">
                      <a:rPr lang="en-US" smtClean="0"/>
                      <a:pPr/>
                      <a:t>[VALUE]</a:t>
                    </a:fld>
                    <a:r>
                      <a:rPr lang="en-US" dirty="0"/>
                      <a:t>%</a:t>
                    </a:r>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0DF0-49ED-8075-362DAA80EB31}"/>
                </c:ext>
              </c:extLst>
            </c:dLbl>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Open Sans Light" panose="020B0306030504020204" pitchFamily="34" charset="0"/>
                    <a:cs typeface="Open Sans Light" panose="020B0306030504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Atlyginimas liko toks pats, koks buvo iki vaiko priežiūros atostogų</c:v>
                </c:pt>
                <c:pt idx="1">
                  <c:v>Atlyginimas buvo mažesnis nei prieš vaiko priežiūros atostogas</c:v>
                </c:pt>
                <c:pt idx="2">
                  <c:v>Atlyginimas augo iki 20 proc.</c:v>
                </c:pt>
                <c:pt idx="3">
                  <c:v>Atlyginimas augo daugiau nei 20 proc.</c:v>
                </c:pt>
              </c:strCache>
            </c:strRef>
          </c:cat>
          <c:val>
            <c:numRef>
              <c:f>Sheet1!$B$2:$B$5</c:f>
              <c:numCache>
                <c:formatCode>General</c:formatCode>
                <c:ptCount val="4"/>
                <c:pt idx="0">
                  <c:v>47</c:v>
                </c:pt>
                <c:pt idx="1">
                  <c:v>13</c:v>
                </c:pt>
                <c:pt idx="2">
                  <c:v>27</c:v>
                </c:pt>
                <c:pt idx="3">
                  <c:v>13</c:v>
                </c:pt>
              </c:numCache>
            </c:numRef>
          </c:val>
          <c:extLst>
            <c:ext xmlns:c16="http://schemas.microsoft.com/office/drawing/2014/chart" uri="{C3380CC4-5D6E-409C-BE32-E72D297353CC}">
              <c16:uniqueId val="{00000002-EF45-4C89-B2B7-273CAAE90677}"/>
            </c:ext>
          </c:extLst>
        </c:ser>
        <c:dLbls>
          <c:dLblPos val="ctr"/>
          <c:showLegendKey val="0"/>
          <c:showVal val="1"/>
          <c:showCatName val="0"/>
          <c:showSerName val="0"/>
          <c:showPercent val="0"/>
          <c:showBubbleSize val="0"/>
        </c:dLbls>
        <c:gapWidth val="50"/>
        <c:overlap val="-54"/>
        <c:axId val="198353152"/>
        <c:axId val="198373120"/>
      </c:barChart>
      <c:catAx>
        <c:axId val="19835315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r">
              <a:defRPr sz="1200" b="0" i="0" u="none" strike="noStrike" kern="1200" baseline="0">
                <a:solidFill>
                  <a:schemeClr val="tx1"/>
                </a:solidFill>
                <a:latin typeface="+mn-lt"/>
                <a:ea typeface="Open Sans Light" panose="020B0306030504020204" pitchFamily="34" charset="0"/>
                <a:cs typeface="Open Sans Light" panose="020B0306030504020204" pitchFamily="34" charset="0"/>
              </a:defRPr>
            </a:pPr>
            <a:endParaRPr lang="en-US"/>
          </a:p>
        </c:txPr>
        <c:crossAx val="198373120"/>
        <c:crosses val="autoZero"/>
        <c:auto val="1"/>
        <c:lblAlgn val="ctr"/>
        <c:lblOffset val="100"/>
        <c:noMultiLvlLbl val="0"/>
      </c:catAx>
      <c:valAx>
        <c:axId val="198373120"/>
        <c:scaling>
          <c:orientation val="minMax"/>
        </c:scaling>
        <c:delete val="1"/>
        <c:axPos val="t"/>
        <c:numFmt formatCode="General" sourceLinked="1"/>
        <c:majorTickMark val="out"/>
        <c:minorTickMark val="none"/>
        <c:tickLblPos val="nextTo"/>
        <c:crossAx val="1983531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latin typeface="+mn-lt"/>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530321739216999"/>
          <c:y val="0.13406689897326765"/>
          <c:w val="0.36118392295520751"/>
          <c:h val="0.71560098318765519"/>
        </c:manualLayout>
      </c:layout>
      <c:doughnutChart>
        <c:varyColors val="1"/>
        <c:ser>
          <c:idx val="0"/>
          <c:order val="0"/>
          <c:tx>
            <c:strRef>
              <c:f>Sheet1!$B$1</c:f>
              <c:strCache>
                <c:ptCount val="1"/>
                <c:pt idx="0">
                  <c:v>Series 1</c:v>
                </c:pt>
              </c:strCache>
            </c:strRef>
          </c:tx>
          <c:dPt>
            <c:idx val="0"/>
            <c:bubble3D val="0"/>
            <c:spPr>
              <a:solidFill>
                <a:srgbClr val="F69820"/>
              </a:solidFill>
              <a:ln>
                <a:noFill/>
              </a:ln>
              <a:effectLst/>
            </c:spPr>
            <c:extLst>
              <c:ext xmlns:c16="http://schemas.microsoft.com/office/drawing/2014/chart" uri="{C3380CC4-5D6E-409C-BE32-E72D297353CC}">
                <c16:uniqueId val="{00000001-D22C-4C56-8E15-A0977C116840}"/>
              </c:ext>
            </c:extLst>
          </c:dPt>
          <c:dPt>
            <c:idx val="1"/>
            <c:bubble3D val="0"/>
            <c:spPr>
              <a:solidFill>
                <a:srgbClr val="FFC000">
                  <a:lumMod val="60000"/>
                  <a:lumOff val="40000"/>
                </a:srgbClr>
              </a:solidFill>
              <a:ln>
                <a:noFill/>
              </a:ln>
              <a:effectLst/>
            </c:spPr>
            <c:extLst>
              <c:ext xmlns:c16="http://schemas.microsoft.com/office/drawing/2014/chart" uri="{C3380CC4-5D6E-409C-BE32-E72D297353CC}">
                <c16:uniqueId val="{00000003-D22C-4C56-8E15-A0977C116840}"/>
              </c:ext>
            </c:extLst>
          </c:dPt>
          <c:dPt>
            <c:idx val="2"/>
            <c:bubble3D val="0"/>
            <c:spPr>
              <a:solidFill>
                <a:srgbClr val="00B0F0"/>
              </a:solidFill>
              <a:ln>
                <a:noFill/>
              </a:ln>
              <a:effectLst/>
            </c:spPr>
            <c:extLst>
              <c:ext xmlns:c16="http://schemas.microsoft.com/office/drawing/2014/chart" uri="{C3380CC4-5D6E-409C-BE32-E72D297353CC}">
                <c16:uniqueId val="{00000005-D22C-4C56-8E15-A0977C116840}"/>
              </c:ext>
            </c:extLst>
          </c:dPt>
          <c:dLbls>
            <c:dLbl>
              <c:idx val="0"/>
              <c:layout>
                <c:manualLayout>
                  <c:x val="0.10291827830507153"/>
                  <c:y val="-8.8499214745940843E-2"/>
                </c:manualLayout>
              </c:layout>
              <c:tx>
                <c:rich>
                  <a:bodyPr rot="0" spcFirstLastPara="1" vertOverflow="ellipsis" vert="horz" wrap="square" anchor="ctr" anchorCtr="0"/>
                  <a:lstStyle/>
                  <a:p>
                    <a:pPr algn="ctr" rtl="0">
                      <a:defRPr lang="it-IT" sz="1200" b="0" i="0" u="none" strike="noStrike" kern="1200" baseline="0" smtClean="0">
                        <a:solidFill>
                          <a:schemeClr val="tx1"/>
                        </a:solidFill>
                        <a:latin typeface="+mn-lt"/>
                        <a:ea typeface="+mn-ea"/>
                        <a:cs typeface="+mn-cs"/>
                      </a:defRPr>
                    </a:pPr>
                    <a:fld id="{D20E11C0-C132-485A-ACD3-B7DDA9CCB1EE}" type="CELLRANGE">
                      <a:rPr lang="lt-LT" sz="1200" b="0" i="0" u="none" strike="noStrike" kern="1200" baseline="0" smtClean="0">
                        <a:solidFill>
                          <a:schemeClr val="tx1"/>
                        </a:solidFill>
                        <a:latin typeface="+mn-lt"/>
                        <a:ea typeface="+mn-ea"/>
                        <a:cs typeface="+mn-cs"/>
                      </a:rPr>
                      <a:pPr algn="ctr" rtl="0">
                        <a:defRPr lang="it-IT" sz="1200" b="0" i="0" u="none" strike="noStrike" kern="1200" baseline="0" smtClean="0">
                          <a:solidFill>
                            <a:schemeClr val="tx1"/>
                          </a:solidFill>
                          <a:latin typeface="+mn-lt"/>
                          <a:ea typeface="+mn-ea"/>
                          <a:cs typeface="+mn-cs"/>
                        </a:defRPr>
                      </a:pPr>
                      <a:t>[CELLRANGE]</a:t>
                    </a:fld>
                    <a:endParaRPr lang="en-US"/>
                  </a:p>
                </c:rich>
              </c:tx>
              <c:spPr>
                <a:noFill/>
                <a:ln>
                  <a:noFill/>
                </a:ln>
                <a:effectLst/>
              </c:spPr>
              <c:txPr>
                <a:bodyPr rot="0" spcFirstLastPara="1" vertOverflow="ellipsis" vert="horz" wrap="square" anchor="ctr" anchorCtr="0"/>
                <a:lstStyle/>
                <a:p>
                  <a:pPr algn="ctr" rtl="0">
                    <a:defRPr lang="it-IT" sz="1200" b="0" i="0" u="none" strike="noStrike" kern="1200" baseline="0" smtClean="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1130367627931501"/>
                      <c:h val="0.27634031793910691"/>
                    </c:manualLayout>
                  </c15:layout>
                  <c15:dlblFieldTable/>
                  <c15:showDataLabelsRange val="1"/>
                </c:ext>
                <c:ext xmlns:c16="http://schemas.microsoft.com/office/drawing/2014/chart" uri="{C3380CC4-5D6E-409C-BE32-E72D297353CC}">
                  <c16:uniqueId val="{00000001-D22C-4C56-8E15-A0977C116840}"/>
                </c:ext>
              </c:extLst>
            </c:dLbl>
            <c:dLbl>
              <c:idx val="1"/>
              <c:layout>
                <c:manualLayout>
                  <c:x val="0.18722014505495824"/>
                  <c:y val="9.7665672973551484E-2"/>
                </c:manualLayout>
              </c:layout>
              <c:tx>
                <c:rich>
                  <a:bodyPr/>
                  <a:lstStyle/>
                  <a:p>
                    <a:fld id="{D20E11C0-C132-485A-ACD3-B7DDA9CCB1EE}" type="CELLRANGE">
                      <a:rPr lang="lt-LT" sz="1200" kern="1200">
                        <a:solidFill>
                          <a:schemeClr val="tx1"/>
                        </a:solidFill>
                        <a:latin typeface="+mn-lt"/>
                        <a:ea typeface="+mn-ea"/>
                        <a:cs typeface="+mn-cs"/>
                      </a:rPr>
                      <a:pPr/>
                      <a:t>[CELLRANGE]</a:t>
                    </a:fld>
                    <a:r>
                      <a:rPr lang="lt-LT" sz="1200" kern="1200" dirty="0">
                        <a:solidFill>
                          <a:schemeClr val="tx1"/>
                        </a:solidFill>
                        <a:latin typeface="+mn-lt"/>
                        <a:ea typeface="+mn-ea"/>
                        <a:cs typeface="+mn-cs"/>
                      </a:rPr>
                      <a:t> </a:t>
                    </a:r>
                  </a:p>
                </c:rich>
              </c:tx>
              <c:showLegendKey val="0"/>
              <c:showVal val="1"/>
              <c:showCatName val="0"/>
              <c:showSerName val="0"/>
              <c:showPercent val="0"/>
              <c:showBubbleSize val="0"/>
              <c:extLst>
                <c:ext xmlns:c15="http://schemas.microsoft.com/office/drawing/2012/chart" uri="{CE6537A1-D6FC-4f65-9D91-7224C49458BB}">
                  <c15:layout>
                    <c:manualLayout>
                      <c:w val="0.25092827371396503"/>
                      <c:h val="0.31183094069347672"/>
                    </c:manualLayout>
                  </c15:layout>
                  <c15:dlblFieldTable/>
                  <c15:showDataLabelsRange val="1"/>
                </c:ext>
                <c:ext xmlns:c16="http://schemas.microsoft.com/office/drawing/2014/chart" uri="{C3380CC4-5D6E-409C-BE32-E72D297353CC}">
                  <c16:uniqueId val="{00000003-D22C-4C56-8E15-A0977C116840}"/>
                </c:ext>
              </c:extLst>
            </c:dLbl>
            <c:dLbl>
              <c:idx val="2"/>
              <c:layout>
                <c:manualLayout>
                  <c:x val="-0.10292525498645173"/>
                  <c:y val="-1.1877719227781398E-2"/>
                </c:manualLayout>
              </c:layout>
              <c:tx>
                <c:rich>
                  <a:bodyPr/>
                  <a:lstStyle/>
                  <a:p>
                    <a:fld id="{FFFB73C1-10AD-4197-83D1-65D0BE931D59}" type="CELLRANGE">
                      <a:rPr lang="en-US" sz="1200" kern="1200" smtClean="0">
                        <a:solidFill>
                          <a:schemeClr val="tx1"/>
                        </a:solidFill>
                        <a:latin typeface="+mn-lt"/>
                        <a:ea typeface="+mn-ea"/>
                        <a:cs typeface="+mn-cs"/>
                      </a:rPr>
                      <a:pPr/>
                      <a:t>[CELLRANGE]</a:t>
                    </a:fld>
                    <a:endParaRPr lang="en-US"/>
                  </a:p>
                </c:rich>
              </c:tx>
              <c:showLegendKey val="0"/>
              <c:showVal val="0"/>
              <c:showCatName val="0"/>
              <c:showSerName val="0"/>
              <c:showPercent val="0"/>
              <c:showBubbleSize val="0"/>
              <c:extLst>
                <c:ext xmlns:c15="http://schemas.microsoft.com/office/drawing/2012/chart" uri="{CE6537A1-D6FC-4f65-9D91-7224C49458BB}">
                  <c15:layout>
                    <c:manualLayout>
                      <c:w val="0.22740905558239535"/>
                      <c:h val="0.29011108999997598"/>
                    </c:manualLayout>
                  </c15:layout>
                  <c15:dlblFieldTable/>
                  <c15:showDataLabelsRange val="1"/>
                </c:ext>
                <c:ext xmlns:c16="http://schemas.microsoft.com/office/drawing/2014/chart" uri="{C3380CC4-5D6E-409C-BE32-E72D297353CC}">
                  <c16:uniqueId val="{00000005-D22C-4C56-8E15-A0977C116840}"/>
                </c:ext>
              </c:extLst>
            </c:dLbl>
            <c:spPr>
              <a:noFill/>
              <a:ln>
                <a:noFill/>
              </a:ln>
              <a:effectLst/>
            </c:spPr>
            <c:txPr>
              <a:bodyPr rot="0" spcFirstLastPara="1" vertOverflow="ellipsis" vert="horz" wrap="square" anchor="ctr" anchorCtr="0"/>
              <a:lstStyle/>
              <a:p>
                <a:pPr algn="ctr" rtl="0">
                  <a:defRPr lang="en-US" sz="12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ext>
            </c:extLst>
          </c:dLbls>
          <c:cat>
            <c:strRef>
              <c:f>Sheet1!$A$2:$A$4</c:f>
              <c:strCache>
                <c:ptCount val="3"/>
                <c:pt idx="0">
                  <c:v>Taip, domėjosi savo iniciatyva</c:v>
                </c:pt>
                <c:pt idx="1">
                  <c:v>Taip, domėjosi, bet tik tada, kai pati/ pats to klausiau</c:v>
                </c:pt>
                <c:pt idx="2">
                  <c:v>Ne, nesiteiravo</c:v>
                </c:pt>
              </c:strCache>
            </c:strRef>
          </c:cat>
          <c:val>
            <c:numRef>
              <c:f>Sheet1!$B$2:$B$4</c:f>
              <c:numCache>
                <c:formatCode>General</c:formatCode>
                <c:ptCount val="3"/>
                <c:pt idx="0">
                  <c:v>22</c:v>
                </c:pt>
                <c:pt idx="1">
                  <c:v>28</c:v>
                </c:pt>
                <c:pt idx="2">
                  <c:v>50</c:v>
                </c:pt>
              </c:numCache>
            </c:numRef>
          </c:val>
          <c:extLst>
            <c:ext xmlns:c15="http://schemas.microsoft.com/office/drawing/2012/chart" uri="{02D57815-91ED-43cb-92C2-25804820EDAC}">
              <c15:datalabelsRange>
                <c15:f>Sheet1!$A$2:$A$5</c15:f>
                <c15:dlblRangeCache>
                  <c:ptCount val="4"/>
                  <c:pt idx="0">
                    <c:v>Taip, domėjosi savo iniciatyva</c:v>
                  </c:pt>
                  <c:pt idx="1">
                    <c:v>Taip, domėjosi, bet tik tada, kai pati/ pats to klausiau</c:v>
                  </c:pt>
                  <c:pt idx="2">
                    <c:v>Ne, nesiteiravo</c:v>
                  </c:pt>
                </c15:dlblRangeCache>
              </c15:datalabelsRange>
            </c:ext>
            <c:ext xmlns:c16="http://schemas.microsoft.com/office/drawing/2014/chart" uri="{C3380CC4-5D6E-409C-BE32-E72D297353CC}">
              <c16:uniqueId val="{00000006-D22C-4C56-8E15-A0977C116840}"/>
            </c:ext>
          </c:extLst>
        </c:ser>
        <c:dLbls>
          <c:showLegendKey val="0"/>
          <c:showVal val="0"/>
          <c:showCatName val="0"/>
          <c:showSerName val="0"/>
          <c:showPercent val="0"/>
          <c:showBubbleSize val="0"/>
          <c:showLeaderLines val="0"/>
        </c:dLbls>
        <c:firstSliceAng val="36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262285830468371"/>
          <c:y val="0.17279746491524767"/>
          <c:w val="0.29543028970039809"/>
          <c:h val="0.58532567410964298"/>
        </c:manualLayout>
      </c:layout>
      <c:doughnutChart>
        <c:varyColors val="1"/>
        <c:ser>
          <c:idx val="0"/>
          <c:order val="0"/>
          <c:tx>
            <c:strRef>
              <c:f>Sheet1!$B$1</c:f>
              <c:strCache>
                <c:ptCount val="1"/>
                <c:pt idx="0">
                  <c:v>Series 1</c:v>
                </c:pt>
              </c:strCache>
            </c:strRef>
          </c:tx>
          <c:dPt>
            <c:idx val="0"/>
            <c:bubble3D val="0"/>
            <c:spPr>
              <a:solidFill>
                <a:srgbClr val="F69820"/>
              </a:solidFill>
              <a:ln>
                <a:noFill/>
              </a:ln>
              <a:effectLst/>
            </c:spPr>
            <c:extLst>
              <c:ext xmlns:c16="http://schemas.microsoft.com/office/drawing/2014/chart" uri="{C3380CC4-5D6E-409C-BE32-E72D297353CC}">
                <c16:uniqueId val="{00000001-C283-4339-A2EE-FBC4B480395E}"/>
              </c:ext>
            </c:extLst>
          </c:dPt>
          <c:dPt>
            <c:idx val="1"/>
            <c:bubble3D val="0"/>
            <c:spPr>
              <a:solidFill>
                <a:srgbClr val="FFC000">
                  <a:lumMod val="60000"/>
                  <a:lumOff val="40000"/>
                </a:srgbClr>
              </a:solidFill>
              <a:ln>
                <a:noFill/>
              </a:ln>
              <a:effectLst/>
            </c:spPr>
            <c:extLst>
              <c:ext xmlns:c16="http://schemas.microsoft.com/office/drawing/2014/chart" uri="{C3380CC4-5D6E-409C-BE32-E72D297353CC}">
                <c16:uniqueId val="{00000003-C283-4339-A2EE-FBC4B480395E}"/>
              </c:ext>
            </c:extLst>
          </c:dPt>
          <c:dPt>
            <c:idx val="2"/>
            <c:bubble3D val="0"/>
            <c:spPr>
              <a:solidFill>
                <a:srgbClr val="00B0F0"/>
              </a:solidFill>
              <a:ln>
                <a:noFill/>
              </a:ln>
              <a:effectLst/>
            </c:spPr>
            <c:extLst>
              <c:ext xmlns:c16="http://schemas.microsoft.com/office/drawing/2014/chart" uri="{C3380CC4-5D6E-409C-BE32-E72D297353CC}">
                <c16:uniqueId val="{00000005-C283-4339-A2EE-FBC4B480395E}"/>
              </c:ext>
            </c:extLst>
          </c:dPt>
          <c:dLbls>
            <c:dLbl>
              <c:idx val="0"/>
              <c:layout>
                <c:manualLayout>
                  <c:x val="-0.43260755734005263"/>
                  <c:y val="-5.4282582545897469E-2"/>
                </c:manualLayout>
              </c:layout>
              <c:tx>
                <c:rich>
                  <a:bodyPr rot="0" spcFirstLastPara="1" vertOverflow="ellipsis" vert="horz" wrap="square" anchor="ctr" anchorCtr="0"/>
                  <a:lstStyle/>
                  <a:p>
                    <a:pPr marL="0" algn="l" defTabSz="914400" rtl="0" eaLnBrk="1" latinLnBrk="0" hangingPunct="1">
                      <a:defRPr lang="lt-LT" sz="1200" b="0" i="0" u="none" strike="noStrike" kern="1200" baseline="0" smtClean="0">
                        <a:solidFill>
                          <a:schemeClr val="tx1"/>
                        </a:solidFill>
                        <a:latin typeface="+mn-lt"/>
                        <a:ea typeface="+mn-ea"/>
                        <a:cs typeface="+mn-cs"/>
                      </a:defRPr>
                    </a:pPr>
                    <a:fld id="{D20E11C0-C132-485A-ACD3-B7DDA9CCB1EE}" type="CELLRANGE">
                      <a:rPr lang="lt-LT" sz="1200" kern="1200" smtClean="0">
                        <a:solidFill>
                          <a:schemeClr val="tx1"/>
                        </a:solidFill>
                        <a:latin typeface="+mn-lt"/>
                        <a:ea typeface="+mn-ea"/>
                        <a:cs typeface="+mn-cs"/>
                      </a:rPr>
                      <a:pPr marL="0" algn="l" defTabSz="914400" rtl="0" eaLnBrk="1" latinLnBrk="0" hangingPunct="1">
                        <a:defRPr lang="lt-LT" sz="1200" kern="1200" smtClean="0">
                          <a:solidFill>
                            <a:schemeClr val="tx1"/>
                          </a:solidFill>
                          <a:latin typeface="+mn-lt"/>
                          <a:ea typeface="+mn-ea"/>
                          <a:cs typeface="+mn-cs"/>
                        </a:defRPr>
                      </a:pPr>
                      <a:t>[CELLRANGE]</a:t>
                    </a:fld>
                    <a:endParaRPr lang="en-US"/>
                  </a:p>
                </c:rich>
              </c:tx>
              <c:spPr>
                <a:noFill/>
                <a:ln>
                  <a:noFill/>
                </a:ln>
                <a:effectLst/>
              </c:spPr>
              <c:txPr>
                <a:bodyPr rot="0" spcFirstLastPara="1" vertOverflow="ellipsis" vert="horz" wrap="square" anchor="ctr" anchorCtr="0"/>
                <a:lstStyle/>
                <a:p>
                  <a:pPr marL="0" algn="l" defTabSz="914400" rtl="0" eaLnBrk="1" latinLnBrk="0" hangingPunct="1">
                    <a:defRPr lang="lt-LT" sz="1200" b="0" i="0" u="none" strike="noStrike" kern="1200" baseline="0" smtClean="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6086606987166566"/>
                      <c:h val="0.17579986749498644"/>
                    </c:manualLayout>
                  </c15:layout>
                  <c15:dlblFieldTable/>
                  <c15:showDataLabelsRange val="1"/>
                </c:ext>
                <c:ext xmlns:c16="http://schemas.microsoft.com/office/drawing/2014/chart" uri="{C3380CC4-5D6E-409C-BE32-E72D297353CC}">
                  <c16:uniqueId val="{00000001-C283-4339-A2EE-FBC4B480395E}"/>
                </c:ext>
              </c:extLst>
            </c:dLbl>
            <c:dLbl>
              <c:idx val="1"/>
              <c:layout>
                <c:manualLayout>
                  <c:x val="-0.46096462986908909"/>
                  <c:y val="-0.17399096451344534"/>
                </c:manualLayout>
              </c:layout>
              <c:tx>
                <c:rich>
                  <a:bodyPr rot="0" spcFirstLastPara="1" vertOverflow="ellipsis" vert="horz" wrap="square" anchor="ctr" anchorCtr="0"/>
                  <a:lstStyle/>
                  <a:p>
                    <a:pPr marL="0" algn="l" defTabSz="914400" rtl="0" eaLnBrk="1" latinLnBrk="0" hangingPunct="1">
                      <a:defRPr lang="lt-LT" sz="1200" b="0" i="0" u="none" strike="noStrike" kern="1200" baseline="0" smtClean="0">
                        <a:solidFill>
                          <a:schemeClr val="tx1"/>
                        </a:solidFill>
                        <a:latin typeface="+mn-lt"/>
                        <a:ea typeface="+mn-ea"/>
                        <a:cs typeface="+mn-cs"/>
                      </a:defRPr>
                    </a:pPr>
                    <a:fld id="{D20E11C0-C132-485A-ACD3-B7DDA9CCB1EE}" type="CELLRANGE">
                      <a:rPr lang="lt-LT" sz="1200" b="0" i="0" u="none" strike="noStrike" kern="1200" baseline="0" smtClean="0">
                        <a:solidFill>
                          <a:schemeClr val="tx1"/>
                        </a:solidFill>
                        <a:latin typeface="+mn-lt"/>
                        <a:ea typeface="+mn-ea"/>
                        <a:cs typeface="+mn-cs"/>
                      </a:rPr>
                      <a:pPr marL="0" algn="l" defTabSz="914400" rtl="0" eaLnBrk="1" latinLnBrk="0" hangingPunct="1">
                        <a:defRPr lang="lt-LT" sz="1200" b="0" i="0" u="none" strike="noStrike" kern="1200" baseline="0" smtClean="0">
                          <a:solidFill>
                            <a:schemeClr val="tx1"/>
                          </a:solidFill>
                          <a:latin typeface="+mn-lt"/>
                          <a:ea typeface="+mn-ea"/>
                          <a:cs typeface="+mn-cs"/>
                        </a:defRPr>
                      </a:pPr>
                      <a:t>[CELLRANGE]</a:t>
                    </a:fld>
                    <a:r>
                      <a:rPr lang="lt-LT" sz="1200" b="0" i="0" u="none" strike="noStrike" kern="1200" baseline="0" dirty="0">
                        <a:solidFill>
                          <a:schemeClr val="tx1"/>
                        </a:solidFill>
                        <a:latin typeface="+mn-lt"/>
                        <a:ea typeface="+mn-ea"/>
                        <a:cs typeface="+mn-cs"/>
                      </a:rPr>
                      <a:t> </a:t>
                    </a:r>
                  </a:p>
                </c:rich>
              </c:tx>
              <c:spPr>
                <a:noFill/>
                <a:ln>
                  <a:noFill/>
                </a:ln>
                <a:effectLst/>
              </c:spPr>
              <c:txPr>
                <a:bodyPr rot="0" spcFirstLastPara="1" vertOverflow="ellipsis" vert="horz" wrap="square" anchor="ctr" anchorCtr="0"/>
                <a:lstStyle/>
                <a:p>
                  <a:pPr marL="0" algn="l" defTabSz="914400" rtl="0" eaLnBrk="1" latinLnBrk="0" hangingPunct="1">
                    <a:defRPr lang="lt-LT" sz="1200" b="0" i="0" u="none" strike="noStrike" kern="1200" baseline="0" smtClean="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2485493412684573"/>
                      <c:h val="0.23210758765081804"/>
                    </c:manualLayout>
                  </c15:layout>
                  <c15:dlblFieldTable/>
                  <c15:showDataLabelsRange val="1"/>
                </c:ext>
                <c:ext xmlns:c16="http://schemas.microsoft.com/office/drawing/2014/chart" uri="{C3380CC4-5D6E-409C-BE32-E72D297353CC}">
                  <c16:uniqueId val="{00000003-C283-4339-A2EE-FBC4B480395E}"/>
                </c:ext>
              </c:extLst>
            </c:dLbl>
            <c:dLbl>
              <c:idx val="2"/>
              <c:layout>
                <c:manualLayout>
                  <c:x val="-0.25781359101350226"/>
                  <c:y val="0.2515806305490933"/>
                </c:manualLayout>
              </c:layout>
              <c:tx>
                <c:rich>
                  <a:bodyPr rot="0" spcFirstLastPara="1" vertOverflow="ellipsis" vert="horz" wrap="square" anchor="ctr" anchorCtr="0"/>
                  <a:lstStyle/>
                  <a:p>
                    <a:pPr marL="0" algn="l" defTabSz="914400" rtl="0" eaLnBrk="1" latinLnBrk="0" hangingPunct="1">
                      <a:defRPr lang="lt-LT" sz="1200" b="0" i="0" u="none" strike="noStrike" kern="1200" baseline="0" smtClean="0">
                        <a:solidFill>
                          <a:schemeClr val="tx1"/>
                        </a:solidFill>
                        <a:latin typeface="+mn-lt"/>
                        <a:ea typeface="+mn-ea"/>
                        <a:cs typeface="+mn-cs"/>
                      </a:defRPr>
                    </a:pPr>
                    <a:fld id="{FFFB73C1-10AD-4197-83D1-65D0BE931D59}" type="CELLRANGE">
                      <a:rPr lang="lt-LT" sz="1200" b="0" i="0" u="none" strike="noStrike" kern="1200" baseline="0" smtClean="0">
                        <a:solidFill>
                          <a:schemeClr val="tx1"/>
                        </a:solidFill>
                        <a:latin typeface="+mn-lt"/>
                        <a:ea typeface="+mn-ea"/>
                        <a:cs typeface="+mn-cs"/>
                      </a:rPr>
                      <a:pPr marL="0" algn="l" defTabSz="914400" rtl="0" eaLnBrk="1" latinLnBrk="0" hangingPunct="1">
                        <a:defRPr lang="lt-LT" sz="1200" b="0" i="0" u="none" strike="noStrike" kern="1200" baseline="0" smtClean="0">
                          <a:solidFill>
                            <a:schemeClr val="tx1"/>
                          </a:solidFill>
                          <a:latin typeface="+mn-lt"/>
                          <a:ea typeface="+mn-ea"/>
                          <a:cs typeface="+mn-cs"/>
                        </a:defRPr>
                      </a:pPr>
                      <a:t>[CELLRANGE]</a:t>
                    </a:fld>
                    <a:endParaRPr lang="en-US"/>
                  </a:p>
                </c:rich>
              </c:tx>
              <c:spPr>
                <a:noFill/>
                <a:ln>
                  <a:noFill/>
                </a:ln>
                <a:effectLst/>
              </c:spPr>
              <c:txPr>
                <a:bodyPr rot="0" spcFirstLastPara="1" vertOverflow="ellipsis" vert="horz" wrap="square" anchor="ctr" anchorCtr="0"/>
                <a:lstStyle/>
                <a:p>
                  <a:pPr marL="0" algn="l" defTabSz="914400" rtl="0" eaLnBrk="1" latinLnBrk="0" hangingPunct="1">
                    <a:defRPr lang="lt-LT" sz="1200" b="0" i="0" u="none" strike="noStrike" kern="1200" baseline="0" smtClean="0">
                      <a:solidFill>
                        <a:schemeClr val="tx1"/>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19269095968048139"/>
                      <c:h val="0.15640027749367566"/>
                    </c:manualLayout>
                  </c15:layout>
                  <c15:dlblFieldTable/>
                  <c15:showDataLabelsRange val="1"/>
                </c:ext>
                <c:ext xmlns:c16="http://schemas.microsoft.com/office/drawing/2014/chart" uri="{C3380CC4-5D6E-409C-BE32-E72D297353CC}">
                  <c16:uniqueId val="{00000005-C283-4339-A2EE-FBC4B480395E}"/>
                </c:ext>
              </c:extLst>
            </c:dLbl>
            <c:spPr>
              <a:noFill/>
              <a:ln>
                <a:noFill/>
              </a:ln>
              <a:effectLst/>
            </c:spPr>
            <c:txPr>
              <a:bodyPr rot="0" spcFirstLastPara="1" vertOverflow="ellipsis" vert="horz" wrap="square" anchor="ctr" anchorCtr="0"/>
              <a:lstStyle/>
              <a:p>
                <a:pPr algn="l" rtl="0">
                  <a:defRPr lang="en-US" sz="1600" b="0" i="0" u="none" strike="noStrike" kern="1200" baseline="0">
                    <a:solidFill>
                      <a:schemeClr val="tx1"/>
                    </a:solidFill>
                    <a:latin typeface="TT Norms Bold" panose="02000803040000020004"/>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DataLabelsRange val="1"/>
              </c:ext>
            </c:extLst>
          </c:dLbls>
          <c:cat>
            <c:strRef>
              <c:f>Sheet1!$A$2:$A$4</c:f>
              <c:strCache>
                <c:ptCount val="3"/>
                <c:pt idx="0">
                  <c:v>Taip, turiu/ turėjau, darbdavys tai pristatė savo iniciatyva</c:v>
                </c:pt>
                <c:pt idx="1">
                  <c:v>Taip, turiu/ turėjau, bet to darbdavys pats nepristatė, prašiau pats/ pati </c:v>
                </c:pt>
                <c:pt idx="2">
                  <c:v>Ne, neturiu/ neturėjau</c:v>
                </c:pt>
              </c:strCache>
            </c:strRef>
          </c:cat>
          <c:val>
            <c:numRef>
              <c:f>Sheet1!$B$2:$B$4</c:f>
              <c:numCache>
                <c:formatCode>General</c:formatCode>
                <c:ptCount val="3"/>
                <c:pt idx="0">
                  <c:v>21</c:v>
                </c:pt>
                <c:pt idx="1">
                  <c:v>34</c:v>
                </c:pt>
                <c:pt idx="2">
                  <c:v>45</c:v>
                </c:pt>
              </c:numCache>
            </c:numRef>
          </c:val>
          <c:extLst>
            <c:ext xmlns:c15="http://schemas.microsoft.com/office/drawing/2012/chart" uri="{02D57815-91ED-43cb-92C2-25804820EDAC}">
              <c15:datalabelsRange>
                <c15:f>Sheet1!$A$2:$A$5</c15:f>
                <c15:dlblRangeCache>
                  <c:ptCount val="4"/>
                  <c:pt idx="0">
                    <c:v>Taip, turiu/ turėjau, darbdavys tai pristatė savo iniciatyva</c:v>
                  </c:pt>
                  <c:pt idx="1">
                    <c:v>Taip, turiu/ turėjau, bet to darbdavys pats nepristatė, prašiau pats/ pati </c:v>
                  </c:pt>
                  <c:pt idx="2">
                    <c:v>Ne, neturiu/ neturėjau</c:v>
                  </c:pt>
                </c15:dlblRangeCache>
              </c15:datalabelsRange>
            </c:ext>
            <c:ext xmlns:c16="http://schemas.microsoft.com/office/drawing/2014/chart" uri="{C3380CC4-5D6E-409C-BE32-E72D297353CC}">
              <c16:uniqueId val="{00000006-C283-4339-A2EE-FBC4B480395E}"/>
            </c:ext>
          </c:extLst>
        </c:ser>
        <c:dLbls>
          <c:showLegendKey val="0"/>
          <c:showVal val="0"/>
          <c:showCatName val="0"/>
          <c:showSerName val="0"/>
          <c:showPercent val="0"/>
          <c:showBubbleSize val="0"/>
          <c:showLeaderLines val="0"/>
        </c:dLbls>
        <c:firstSliceAng val="360"/>
        <c:holeSize val="73"/>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0.51393</cdr:x>
      <cdr:y>0.31432</cdr:y>
    </cdr:from>
    <cdr:to>
      <cdr:x>0.5816</cdr:x>
      <cdr:y>0.37607</cdr:y>
    </cdr:to>
    <cdr:sp macro="" textlink="">
      <cdr:nvSpPr>
        <cdr:cNvPr id="2" name="TextBox 10">
          <a:extLst xmlns:a="http://schemas.openxmlformats.org/drawingml/2006/main">
            <a:ext uri="{FF2B5EF4-FFF2-40B4-BE49-F238E27FC236}">
              <a16:creationId xmlns:a16="http://schemas.microsoft.com/office/drawing/2014/main" id="{EABCBDEF-18BF-CB24-2C1C-C3D947C11659}"/>
            </a:ext>
          </a:extLst>
        </cdr:cNvPr>
        <cdr:cNvSpPr txBox="1"/>
      </cdr:nvSpPr>
      <cdr:spPr>
        <a:xfrm xmlns:a="http://schemas.openxmlformats.org/drawingml/2006/main">
          <a:off x="4084918" y="1410009"/>
          <a:ext cx="537882" cy="276999"/>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solidFill>
                <a:prstClr val="black"/>
              </a:solidFill>
              <a:ea typeface="Open Sans Light" panose="020B0306030504020204" pitchFamily="34" charset="0"/>
              <a:cs typeface="Open Sans Light" panose="020B0306030504020204" pitchFamily="34" charset="0"/>
            </a:rPr>
            <a:t>21%</a:t>
          </a:r>
        </a:p>
      </cdr:txBody>
    </cdr:sp>
  </cdr:relSizeAnchor>
  <cdr:relSizeAnchor xmlns:cdr="http://schemas.openxmlformats.org/drawingml/2006/chartDrawing">
    <cdr:from>
      <cdr:x>0.52596</cdr:x>
      <cdr:y>0.53099</cdr:y>
    </cdr:from>
    <cdr:to>
      <cdr:x>0.59363</cdr:x>
      <cdr:y>0.59274</cdr:y>
    </cdr:to>
    <cdr:sp macro="" textlink="">
      <cdr:nvSpPr>
        <cdr:cNvPr id="3" name="TextBox 10">
          <a:extLst xmlns:a="http://schemas.openxmlformats.org/drawingml/2006/main">
            <a:ext uri="{FF2B5EF4-FFF2-40B4-BE49-F238E27FC236}">
              <a16:creationId xmlns:a16="http://schemas.microsoft.com/office/drawing/2014/main" id="{FCDE3235-B4CD-C6C9-CEC6-29505CFB5021}"/>
            </a:ext>
          </a:extLst>
        </cdr:cNvPr>
        <cdr:cNvSpPr txBox="1"/>
      </cdr:nvSpPr>
      <cdr:spPr>
        <a:xfrm xmlns:a="http://schemas.openxmlformats.org/drawingml/2006/main">
          <a:off x="4180542" y="2381959"/>
          <a:ext cx="537882" cy="276999"/>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prstClr val="black"/>
              </a:solidFill>
              <a:ea typeface="Open Sans Light" panose="020B0306030504020204" pitchFamily="34" charset="0"/>
              <a:cs typeface="Open Sans Light" panose="020B0306030504020204" pitchFamily="34" charset="0"/>
            </a:rPr>
            <a:t>34%</a:t>
          </a:r>
        </a:p>
      </cdr:txBody>
    </cdr:sp>
  </cdr:relSizeAnchor>
  <cdr:relSizeAnchor xmlns:cdr="http://schemas.openxmlformats.org/drawingml/2006/chartDrawing">
    <cdr:from>
      <cdr:x>0.39701</cdr:x>
      <cdr:y>0.43044</cdr:y>
    </cdr:from>
    <cdr:to>
      <cdr:x>0.46468</cdr:x>
      <cdr:y>0.49219</cdr:y>
    </cdr:to>
    <cdr:sp macro="" textlink="">
      <cdr:nvSpPr>
        <cdr:cNvPr id="4" name="TextBox 10">
          <a:extLst xmlns:a="http://schemas.openxmlformats.org/drawingml/2006/main">
            <a:ext uri="{FF2B5EF4-FFF2-40B4-BE49-F238E27FC236}">
              <a16:creationId xmlns:a16="http://schemas.microsoft.com/office/drawing/2014/main" id="{816D6DF0-31BD-9FBF-57BB-34B34C438B3B}"/>
            </a:ext>
          </a:extLst>
        </cdr:cNvPr>
        <cdr:cNvSpPr txBox="1"/>
      </cdr:nvSpPr>
      <cdr:spPr>
        <a:xfrm xmlns:a="http://schemas.openxmlformats.org/drawingml/2006/main">
          <a:off x="3155578" y="1930883"/>
          <a:ext cx="537882" cy="276999"/>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prstClr val="black"/>
              </a:solidFill>
              <a:ea typeface="Open Sans Light" panose="020B0306030504020204" pitchFamily="34" charset="0"/>
              <a:cs typeface="Open Sans Light" panose="020B0306030504020204" pitchFamily="34" charset="0"/>
            </a:rPr>
            <a:t>45%</a:t>
          </a:r>
        </a:p>
      </cdr:txBody>
    </cdr:sp>
  </cdr:relSizeAnchor>
</c:userShapes>
</file>

<file path=ppt/drawings/drawing2.xml><?xml version="1.0" encoding="utf-8"?>
<c:userShapes xmlns:c="http://schemas.openxmlformats.org/drawingml/2006/chart">
  <cdr:relSizeAnchor xmlns:cdr="http://schemas.openxmlformats.org/drawingml/2006/chartDrawing">
    <cdr:from>
      <cdr:x>0.52591</cdr:x>
      <cdr:y>0.32978</cdr:y>
    </cdr:from>
    <cdr:to>
      <cdr:x>0.60676</cdr:x>
      <cdr:y>0.417</cdr:y>
    </cdr:to>
    <cdr:sp macro="" textlink="">
      <cdr:nvSpPr>
        <cdr:cNvPr id="2" name="TextBox 10">
          <a:extLst xmlns:a="http://schemas.openxmlformats.org/drawingml/2006/main">
            <a:ext uri="{FF2B5EF4-FFF2-40B4-BE49-F238E27FC236}">
              <a16:creationId xmlns:a16="http://schemas.microsoft.com/office/drawing/2014/main" id="{676CF56D-F45D-D671-36C5-2AD0CA583EFB}"/>
            </a:ext>
          </a:extLst>
        </cdr:cNvPr>
        <cdr:cNvSpPr txBox="1"/>
      </cdr:nvSpPr>
      <cdr:spPr>
        <a:xfrm xmlns:a="http://schemas.openxmlformats.org/drawingml/2006/main">
          <a:off x="3499017" y="1047421"/>
          <a:ext cx="537882" cy="276999"/>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prstClr val="black"/>
              </a:solidFill>
              <a:ea typeface="Open Sans Light" panose="020B0306030504020204" pitchFamily="34" charset="0"/>
              <a:cs typeface="Open Sans Light" panose="020B0306030504020204" pitchFamily="34" charset="0"/>
            </a:rPr>
            <a:t>28%</a:t>
          </a:r>
        </a:p>
      </cdr:txBody>
    </cdr:sp>
  </cdr:relSizeAnchor>
  <cdr:relSizeAnchor xmlns:cdr="http://schemas.openxmlformats.org/drawingml/2006/chartDrawing">
    <cdr:from>
      <cdr:x>0.51199</cdr:x>
      <cdr:y>0.60843</cdr:y>
    </cdr:from>
    <cdr:to>
      <cdr:x>0.59283</cdr:x>
      <cdr:y>0.69564</cdr:y>
    </cdr:to>
    <cdr:sp macro="" textlink="">
      <cdr:nvSpPr>
        <cdr:cNvPr id="3" name="TextBox 10">
          <a:extLst xmlns:a="http://schemas.openxmlformats.org/drawingml/2006/main">
            <a:ext uri="{FF2B5EF4-FFF2-40B4-BE49-F238E27FC236}">
              <a16:creationId xmlns:a16="http://schemas.microsoft.com/office/drawing/2014/main" id="{3E42C145-A0E1-43F3-B4B1-9B49753A8689}"/>
            </a:ext>
          </a:extLst>
        </cdr:cNvPr>
        <cdr:cNvSpPr txBox="1"/>
      </cdr:nvSpPr>
      <cdr:spPr>
        <a:xfrm xmlns:a="http://schemas.openxmlformats.org/drawingml/2006/main">
          <a:off x="3406382" y="1932437"/>
          <a:ext cx="537882" cy="276999"/>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prstClr val="black"/>
              </a:solidFill>
              <a:ea typeface="Open Sans Light" panose="020B0306030504020204" pitchFamily="34" charset="0"/>
              <a:cs typeface="Open Sans Light" panose="020B0306030504020204" pitchFamily="34" charset="0"/>
            </a:rPr>
            <a:t>29%</a:t>
          </a:r>
        </a:p>
      </cdr:txBody>
    </cdr:sp>
  </cdr:relSizeAnchor>
  <cdr:relSizeAnchor xmlns:cdr="http://schemas.openxmlformats.org/drawingml/2006/chartDrawing">
    <cdr:from>
      <cdr:x>0.3768</cdr:x>
      <cdr:y>0.43978</cdr:y>
    </cdr:from>
    <cdr:to>
      <cdr:x>0.45764</cdr:x>
      <cdr:y>0.52699</cdr:y>
    </cdr:to>
    <cdr:sp macro="" textlink="">
      <cdr:nvSpPr>
        <cdr:cNvPr id="4" name="TextBox 10">
          <a:extLst xmlns:a="http://schemas.openxmlformats.org/drawingml/2006/main">
            <a:ext uri="{FF2B5EF4-FFF2-40B4-BE49-F238E27FC236}">
              <a16:creationId xmlns:a16="http://schemas.microsoft.com/office/drawing/2014/main" id="{B0E9F14E-7450-3B55-2C52-2A754722141E}"/>
            </a:ext>
          </a:extLst>
        </cdr:cNvPr>
        <cdr:cNvSpPr txBox="1"/>
      </cdr:nvSpPr>
      <cdr:spPr>
        <a:xfrm xmlns:a="http://schemas.openxmlformats.org/drawingml/2006/main">
          <a:off x="2506924" y="1396774"/>
          <a:ext cx="537882" cy="276999"/>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prstClr val="black"/>
              </a:solidFill>
              <a:ea typeface="Open Sans Light" panose="020B0306030504020204" pitchFamily="34" charset="0"/>
              <a:cs typeface="Open Sans Light" panose="020B0306030504020204" pitchFamily="34" charset="0"/>
            </a:rPr>
            <a:t>43%</a:t>
          </a:r>
        </a:p>
      </cdr:txBody>
    </cdr:sp>
  </cdr:relSizeAnchor>
</c:userShapes>
</file>

<file path=ppt/drawings/drawing3.xml><?xml version="1.0" encoding="utf-8"?>
<c:userShapes xmlns:c="http://schemas.openxmlformats.org/drawingml/2006/chart">
  <cdr:relSizeAnchor xmlns:cdr="http://schemas.openxmlformats.org/drawingml/2006/chartDrawing">
    <cdr:from>
      <cdr:x>0.78854</cdr:x>
      <cdr:y>0.33282</cdr:y>
    </cdr:from>
    <cdr:to>
      <cdr:x>0.85991</cdr:x>
      <cdr:y>0.41357</cdr:y>
    </cdr:to>
    <cdr:sp macro="" textlink="">
      <cdr:nvSpPr>
        <cdr:cNvPr id="2" name="TextBox 10">
          <a:extLst xmlns:a="http://schemas.openxmlformats.org/drawingml/2006/main">
            <a:ext uri="{FF2B5EF4-FFF2-40B4-BE49-F238E27FC236}">
              <a16:creationId xmlns:a16="http://schemas.microsoft.com/office/drawing/2014/main" id="{E738AD55-8937-2B78-4F81-08DA13F3A088}"/>
            </a:ext>
          </a:extLst>
        </cdr:cNvPr>
        <cdr:cNvSpPr txBox="1"/>
      </cdr:nvSpPr>
      <cdr:spPr>
        <a:xfrm xmlns:a="http://schemas.openxmlformats.org/drawingml/2006/main">
          <a:off x="5943394" y="1141698"/>
          <a:ext cx="537882" cy="276999"/>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prstClr val="black"/>
              </a:solidFill>
              <a:ea typeface="Open Sans Light" panose="020B0306030504020204" pitchFamily="34" charset="0"/>
              <a:cs typeface="Open Sans Light" panose="020B0306030504020204" pitchFamily="34" charset="0"/>
            </a:rPr>
            <a:t>28%</a:t>
          </a:r>
        </a:p>
      </cdr:txBody>
    </cdr:sp>
  </cdr:relSizeAnchor>
  <cdr:relSizeAnchor xmlns:cdr="http://schemas.openxmlformats.org/drawingml/2006/chartDrawing">
    <cdr:from>
      <cdr:x>0.69656</cdr:x>
      <cdr:y>0.62604</cdr:y>
    </cdr:from>
    <cdr:to>
      <cdr:x>0.76793</cdr:x>
      <cdr:y>0.70678</cdr:y>
    </cdr:to>
    <cdr:sp macro="" textlink="">
      <cdr:nvSpPr>
        <cdr:cNvPr id="3" name="TextBox 10">
          <a:extLst xmlns:a="http://schemas.openxmlformats.org/drawingml/2006/main">
            <a:ext uri="{FF2B5EF4-FFF2-40B4-BE49-F238E27FC236}">
              <a16:creationId xmlns:a16="http://schemas.microsoft.com/office/drawing/2014/main" id="{CCF4187A-883F-2A1B-31CE-B6C0BE91E8B8}"/>
            </a:ext>
          </a:extLst>
        </cdr:cNvPr>
        <cdr:cNvSpPr txBox="1"/>
      </cdr:nvSpPr>
      <cdr:spPr>
        <a:xfrm xmlns:a="http://schemas.openxmlformats.org/drawingml/2006/main">
          <a:off x="5250123" y="2147535"/>
          <a:ext cx="537882" cy="276999"/>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prstClr val="black"/>
              </a:solidFill>
              <a:ea typeface="Open Sans Light" panose="020B0306030504020204" pitchFamily="34" charset="0"/>
              <a:cs typeface="Open Sans Light" panose="020B0306030504020204" pitchFamily="34" charset="0"/>
            </a:rPr>
            <a:t>56%</a:t>
          </a:r>
        </a:p>
      </cdr:txBody>
    </cdr:sp>
  </cdr:relSizeAnchor>
  <cdr:relSizeAnchor xmlns:cdr="http://schemas.openxmlformats.org/drawingml/2006/chartDrawing">
    <cdr:from>
      <cdr:x>0.69062</cdr:x>
      <cdr:y>0.27607</cdr:y>
    </cdr:from>
    <cdr:to>
      <cdr:x>0.76198</cdr:x>
      <cdr:y>0.35682</cdr:y>
    </cdr:to>
    <cdr:sp macro="" textlink="">
      <cdr:nvSpPr>
        <cdr:cNvPr id="4" name="TextBox 10">
          <a:extLst xmlns:a="http://schemas.openxmlformats.org/drawingml/2006/main">
            <a:ext uri="{FF2B5EF4-FFF2-40B4-BE49-F238E27FC236}">
              <a16:creationId xmlns:a16="http://schemas.microsoft.com/office/drawing/2014/main" id="{9B621835-8675-6031-3C01-931BC62044A7}"/>
            </a:ext>
          </a:extLst>
        </cdr:cNvPr>
        <cdr:cNvSpPr txBox="1"/>
      </cdr:nvSpPr>
      <cdr:spPr>
        <a:xfrm xmlns:a="http://schemas.openxmlformats.org/drawingml/2006/main">
          <a:off x="5205300" y="947029"/>
          <a:ext cx="537882" cy="276999"/>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200" dirty="0">
              <a:solidFill>
                <a:prstClr val="black"/>
              </a:solidFill>
              <a:ea typeface="Open Sans Light" panose="020B0306030504020204" pitchFamily="34" charset="0"/>
              <a:cs typeface="Open Sans Light" panose="020B0306030504020204" pitchFamily="34" charset="0"/>
            </a:rPr>
            <a:t>16%</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8E54AE0-C3B2-449C-BC69-712D40C5BD90}" type="datetimeFigureOut">
              <a:rPr lang="lt-LT" smtClean="0"/>
              <a:pPr/>
              <a:t>2023-04-11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40A3B91-A86F-4D8D-942E-078808121CB2}" type="slidenum">
              <a:rPr lang="lt-LT" smtClean="0"/>
              <a:pPr/>
              <a:t>‹#›</a:t>
            </a:fld>
            <a:endParaRPr lang="lt-LT"/>
          </a:p>
        </p:txBody>
      </p:sp>
    </p:spTree>
    <p:extLst>
      <p:ext uri="{BB962C8B-B14F-4D97-AF65-F5344CB8AC3E}">
        <p14:creationId xmlns:p14="http://schemas.microsoft.com/office/powerpoint/2010/main" val="16993950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E54AE0-C3B2-449C-BC69-712D40C5BD90}" type="datetimeFigureOut">
              <a:rPr lang="lt-LT" smtClean="0"/>
              <a:pPr/>
              <a:t>2023-04-11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40A3B91-A86F-4D8D-942E-078808121CB2}" type="slidenum">
              <a:rPr lang="lt-LT" smtClean="0"/>
              <a:pPr/>
              <a:t>‹#›</a:t>
            </a:fld>
            <a:endParaRPr lang="lt-LT"/>
          </a:p>
        </p:txBody>
      </p:sp>
    </p:spTree>
    <p:extLst>
      <p:ext uri="{BB962C8B-B14F-4D97-AF65-F5344CB8AC3E}">
        <p14:creationId xmlns:p14="http://schemas.microsoft.com/office/powerpoint/2010/main" val="4145122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E54AE0-C3B2-449C-BC69-712D40C5BD90}" type="datetimeFigureOut">
              <a:rPr lang="lt-LT" smtClean="0"/>
              <a:pPr/>
              <a:t>2023-04-11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40A3B91-A86F-4D8D-942E-078808121CB2}" type="slidenum">
              <a:rPr lang="lt-LT" smtClean="0"/>
              <a:pPr/>
              <a:t>‹#›</a:t>
            </a:fld>
            <a:endParaRPr lang="lt-LT"/>
          </a:p>
        </p:txBody>
      </p:sp>
    </p:spTree>
    <p:extLst>
      <p:ext uri="{BB962C8B-B14F-4D97-AF65-F5344CB8AC3E}">
        <p14:creationId xmlns:p14="http://schemas.microsoft.com/office/powerpoint/2010/main" val="1076900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8E54AE0-C3B2-449C-BC69-712D40C5BD90}" type="datetimeFigureOut">
              <a:rPr lang="lt-LT" smtClean="0"/>
              <a:pPr/>
              <a:t>2023-04-11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40A3B91-A86F-4D8D-942E-078808121CB2}" type="slidenum">
              <a:rPr lang="lt-LT" smtClean="0"/>
              <a:pPr/>
              <a:t>‹#›</a:t>
            </a:fld>
            <a:endParaRPr lang="lt-LT"/>
          </a:p>
        </p:txBody>
      </p:sp>
    </p:spTree>
    <p:extLst>
      <p:ext uri="{BB962C8B-B14F-4D97-AF65-F5344CB8AC3E}">
        <p14:creationId xmlns:p14="http://schemas.microsoft.com/office/powerpoint/2010/main" val="3975455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E54AE0-C3B2-449C-BC69-712D40C5BD90}" type="datetimeFigureOut">
              <a:rPr lang="lt-LT" smtClean="0"/>
              <a:pPr/>
              <a:t>2023-04-11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140A3B91-A86F-4D8D-942E-078808121CB2}" type="slidenum">
              <a:rPr lang="lt-LT" smtClean="0"/>
              <a:pPr/>
              <a:t>‹#›</a:t>
            </a:fld>
            <a:endParaRPr lang="lt-LT"/>
          </a:p>
        </p:txBody>
      </p:sp>
    </p:spTree>
    <p:extLst>
      <p:ext uri="{BB962C8B-B14F-4D97-AF65-F5344CB8AC3E}">
        <p14:creationId xmlns:p14="http://schemas.microsoft.com/office/powerpoint/2010/main" val="41577062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8E54AE0-C3B2-449C-BC69-712D40C5BD90}" type="datetimeFigureOut">
              <a:rPr lang="lt-LT" smtClean="0"/>
              <a:pPr/>
              <a:t>2023-04-11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40A3B91-A86F-4D8D-942E-078808121CB2}" type="slidenum">
              <a:rPr lang="lt-LT" smtClean="0"/>
              <a:pPr/>
              <a:t>‹#›</a:t>
            </a:fld>
            <a:endParaRPr lang="lt-LT"/>
          </a:p>
        </p:txBody>
      </p:sp>
    </p:spTree>
    <p:extLst>
      <p:ext uri="{BB962C8B-B14F-4D97-AF65-F5344CB8AC3E}">
        <p14:creationId xmlns:p14="http://schemas.microsoft.com/office/powerpoint/2010/main" val="646447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E54AE0-C3B2-449C-BC69-712D40C5BD90}" type="datetimeFigureOut">
              <a:rPr lang="lt-LT" smtClean="0"/>
              <a:pPr/>
              <a:t>2023-04-11</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140A3B91-A86F-4D8D-942E-078808121CB2}" type="slidenum">
              <a:rPr lang="lt-LT" smtClean="0"/>
              <a:pPr/>
              <a:t>‹#›</a:t>
            </a:fld>
            <a:endParaRPr lang="lt-LT"/>
          </a:p>
        </p:txBody>
      </p:sp>
    </p:spTree>
    <p:extLst>
      <p:ext uri="{BB962C8B-B14F-4D97-AF65-F5344CB8AC3E}">
        <p14:creationId xmlns:p14="http://schemas.microsoft.com/office/powerpoint/2010/main" val="1034606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8E54AE0-C3B2-449C-BC69-712D40C5BD90}" type="datetimeFigureOut">
              <a:rPr lang="lt-LT" smtClean="0"/>
              <a:pPr/>
              <a:t>2023-04-11</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140A3B91-A86F-4D8D-942E-078808121CB2}" type="slidenum">
              <a:rPr lang="lt-LT" smtClean="0"/>
              <a:pPr/>
              <a:t>‹#›</a:t>
            </a:fld>
            <a:endParaRPr lang="lt-LT"/>
          </a:p>
        </p:txBody>
      </p:sp>
    </p:spTree>
    <p:extLst>
      <p:ext uri="{BB962C8B-B14F-4D97-AF65-F5344CB8AC3E}">
        <p14:creationId xmlns:p14="http://schemas.microsoft.com/office/powerpoint/2010/main" val="4246458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E54AE0-C3B2-449C-BC69-712D40C5BD90}" type="datetimeFigureOut">
              <a:rPr lang="lt-LT" smtClean="0"/>
              <a:pPr/>
              <a:t>2023-04-11</a:t>
            </a:fld>
            <a:endParaRPr lang="lt-LT"/>
          </a:p>
        </p:txBody>
      </p:sp>
      <p:sp>
        <p:nvSpPr>
          <p:cNvPr id="3" name="Footer Placeholder 2"/>
          <p:cNvSpPr>
            <a:spLocks noGrp="1"/>
          </p:cNvSpPr>
          <p:nvPr>
            <p:ph type="ftr" sz="quarter" idx="11"/>
          </p:nvPr>
        </p:nvSpPr>
        <p:spPr/>
        <p:txBody>
          <a:bodyPr/>
          <a:lstStyle/>
          <a:p>
            <a:endParaRPr lang="lt-LT"/>
          </a:p>
        </p:txBody>
      </p:sp>
      <p:sp>
        <p:nvSpPr>
          <p:cNvPr id="4" name="Slide Number Placeholder 3"/>
          <p:cNvSpPr>
            <a:spLocks noGrp="1"/>
          </p:cNvSpPr>
          <p:nvPr>
            <p:ph type="sldNum" sz="quarter" idx="12"/>
          </p:nvPr>
        </p:nvSpPr>
        <p:spPr/>
        <p:txBody>
          <a:bodyPr/>
          <a:lstStyle/>
          <a:p>
            <a:fld id="{140A3B91-A86F-4D8D-942E-078808121CB2}" type="slidenum">
              <a:rPr lang="lt-LT" smtClean="0"/>
              <a:pPr/>
              <a:t>‹#›</a:t>
            </a:fld>
            <a:endParaRPr lang="lt-LT"/>
          </a:p>
        </p:txBody>
      </p:sp>
    </p:spTree>
    <p:extLst>
      <p:ext uri="{BB962C8B-B14F-4D97-AF65-F5344CB8AC3E}">
        <p14:creationId xmlns:p14="http://schemas.microsoft.com/office/powerpoint/2010/main" val="2652800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E54AE0-C3B2-449C-BC69-712D40C5BD90}" type="datetimeFigureOut">
              <a:rPr lang="lt-LT" smtClean="0"/>
              <a:pPr/>
              <a:t>2023-04-11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40A3B91-A86F-4D8D-942E-078808121CB2}" type="slidenum">
              <a:rPr lang="lt-LT" smtClean="0"/>
              <a:pPr/>
              <a:t>‹#›</a:t>
            </a:fld>
            <a:endParaRPr lang="lt-LT"/>
          </a:p>
        </p:txBody>
      </p:sp>
    </p:spTree>
    <p:extLst>
      <p:ext uri="{BB962C8B-B14F-4D97-AF65-F5344CB8AC3E}">
        <p14:creationId xmlns:p14="http://schemas.microsoft.com/office/powerpoint/2010/main" val="267884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8E54AE0-C3B2-449C-BC69-712D40C5BD90}" type="datetimeFigureOut">
              <a:rPr lang="lt-LT" smtClean="0"/>
              <a:pPr/>
              <a:t>2023-04-11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140A3B91-A86F-4D8D-942E-078808121CB2}" type="slidenum">
              <a:rPr lang="lt-LT" smtClean="0"/>
              <a:pPr/>
              <a:t>‹#›</a:t>
            </a:fld>
            <a:endParaRPr lang="lt-LT"/>
          </a:p>
        </p:txBody>
      </p:sp>
    </p:spTree>
    <p:extLst>
      <p:ext uri="{BB962C8B-B14F-4D97-AF65-F5344CB8AC3E}">
        <p14:creationId xmlns:p14="http://schemas.microsoft.com/office/powerpoint/2010/main" val="1244481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54AE0-C3B2-449C-BC69-712D40C5BD90}" type="datetimeFigureOut">
              <a:rPr lang="lt-LT" smtClean="0"/>
              <a:pPr/>
              <a:t>2023-04-11</a:t>
            </a:fld>
            <a:endParaRPr lang="lt-L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t-L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0A3B91-A86F-4D8D-942E-078808121CB2}" type="slidenum">
              <a:rPr lang="lt-LT" smtClean="0"/>
              <a:pPr/>
              <a:t>‹#›</a:t>
            </a:fld>
            <a:endParaRPr lang="lt-LT"/>
          </a:p>
        </p:txBody>
      </p:sp>
    </p:spTree>
    <p:extLst>
      <p:ext uri="{BB962C8B-B14F-4D97-AF65-F5344CB8AC3E}">
        <p14:creationId xmlns:p14="http://schemas.microsoft.com/office/powerpoint/2010/main" val="37401037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9.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chart" Target="../charts/chart4.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5.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chart" Target="../charts/char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267" y="650280"/>
            <a:ext cx="7785975" cy="60076"/>
          </a:xfrm>
          <a:prstGeom prst="rect">
            <a:avLst/>
          </a:prstGeom>
        </p:spPr>
      </p:pic>
      <p:sp>
        <p:nvSpPr>
          <p:cNvPr id="2" name="Rectangle 1"/>
          <p:cNvSpPr/>
          <p:nvPr/>
        </p:nvSpPr>
        <p:spPr>
          <a:xfrm>
            <a:off x="1376169" y="4531111"/>
            <a:ext cx="6338169" cy="1877437"/>
          </a:xfrm>
          <a:prstGeom prst="rect">
            <a:avLst/>
          </a:prstGeom>
        </p:spPr>
        <p:txBody>
          <a:bodyPr wrap="square">
            <a:spAutoFit/>
          </a:bodyPr>
          <a:lstStyle/>
          <a:p>
            <a:pPr algn="ctr">
              <a:spcBef>
                <a:spcPts val="200"/>
              </a:spcBef>
            </a:pPr>
            <a:endParaRPr lang="en-US" sz="2400" dirty="0">
              <a:latin typeface="TT Norms Bold" panose="02000803040000020004" pitchFamily="50" charset="0"/>
              <a:ea typeface="Times New Roman" panose="02020603050405020304" pitchFamily="18" charset="0"/>
              <a:cs typeface="Times New Roman" panose="02020603050405020304" pitchFamily="18" charset="0"/>
            </a:endParaRPr>
          </a:p>
          <a:p>
            <a:pPr algn="ctr">
              <a:spcBef>
                <a:spcPts val="200"/>
              </a:spcBef>
            </a:pPr>
            <a:endParaRPr lang="en-US" sz="2900" dirty="0">
              <a:latin typeface="TT Norms Bold" panose="02000803040000020004" pitchFamily="50" charset="0"/>
              <a:ea typeface="Times New Roman" panose="02020603050405020304" pitchFamily="18" charset="0"/>
              <a:cs typeface="Times New Roman" panose="02020603050405020304" pitchFamily="18" charset="0"/>
            </a:endParaRPr>
          </a:p>
          <a:p>
            <a:pPr algn="ctr">
              <a:spcBef>
                <a:spcPts val="200"/>
              </a:spcBef>
            </a:pPr>
            <a:endParaRPr lang="en-US" sz="2900" dirty="0">
              <a:latin typeface="TT Norms Bold" panose="02000803040000020004" pitchFamily="50" charset="0"/>
              <a:ea typeface="Times New Roman" panose="02020603050405020304" pitchFamily="18" charset="0"/>
              <a:cs typeface="Times New Roman" panose="02020603050405020304" pitchFamily="18" charset="0"/>
            </a:endParaRPr>
          </a:p>
          <a:p>
            <a:pPr algn="ctr">
              <a:spcBef>
                <a:spcPts val="200"/>
              </a:spcBef>
            </a:pPr>
            <a:r>
              <a:rPr lang="en-US" sz="2900" dirty="0">
                <a:latin typeface="TT Norms Bold" panose="02000803040000020004" pitchFamily="50" charset="0"/>
                <a:ea typeface="Times New Roman" panose="02020603050405020304" pitchFamily="18" charset="0"/>
                <a:cs typeface="Times New Roman" panose="02020603050405020304" pitchFamily="18" charset="0"/>
              </a:rPr>
              <a:t>2023 m.</a:t>
            </a:r>
            <a:endParaRPr lang="lt-LT" sz="2400" dirty="0">
              <a:solidFill>
                <a:srgbClr val="FAC035"/>
              </a:solidFill>
              <a:latin typeface="TT Norms Regular" panose="02000503030000020003" pitchFamily="50" charset="0"/>
              <a:ea typeface="Times New Roman" panose="02020603050405020304" pitchFamily="18" charset="0"/>
              <a:cs typeface="Arial" panose="020B0604020202020204" pitchFamily="34" charset="0"/>
            </a:endParaRPr>
          </a:p>
        </p:txBody>
      </p:sp>
      <p:sp>
        <p:nvSpPr>
          <p:cNvPr id="12" name="TextBox 11">
            <a:extLst>
              <a:ext uri="{FF2B5EF4-FFF2-40B4-BE49-F238E27FC236}">
                <a16:creationId xmlns:a16="http://schemas.microsoft.com/office/drawing/2014/main" id="{4A32282D-633C-67B4-D334-5EC70C3F5F1B}"/>
              </a:ext>
            </a:extLst>
          </p:cNvPr>
          <p:cNvSpPr txBox="1"/>
          <p:nvPr/>
        </p:nvSpPr>
        <p:spPr>
          <a:xfrm>
            <a:off x="1042147" y="1763823"/>
            <a:ext cx="7059706" cy="3908762"/>
          </a:xfrm>
          <a:prstGeom prst="rect">
            <a:avLst/>
          </a:prstGeom>
          <a:noFill/>
        </p:spPr>
        <p:txBody>
          <a:bodyPr wrap="square">
            <a:spAutoFit/>
          </a:bodyPr>
          <a:lstStyle/>
          <a:p>
            <a:pPr algn="ctr"/>
            <a:r>
              <a:rPr lang="en-US" sz="4400" b="1" dirty="0">
                <a:latin typeface="TT Norms Bold" panose="02000803040000020004"/>
              </a:rPr>
              <a:t>PATIRTYS DARBE GRĮŽUS PO VAIKO PRIEŽIŪROS ATOSTOGŲ </a:t>
            </a:r>
          </a:p>
          <a:p>
            <a:pPr algn="ctr"/>
            <a:endParaRPr lang="en-US" sz="4400" b="1" dirty="0">
              <a:latin typeface="TT Norms Bold" panose="02000803040000020004"/>
            </a:endParaRPr>
          </a:p>
          <a:p>
            <a:pPr algn="ctr"/>
            <a:r>
              <a:rPr lang="en-US" sz="2800">
                <a:latin typeface="TT Norms Bold" panose="02000803040000020004"/>
              </a:rPr>
              <a:t>APKLAUSA </a:t>
            </a:r>
            <a:endParaRPr lang="lt-LT" sz="2800" dirty="0">
              <a:latin typeface="TT Norms Bold" panose="02000803040000020004"/>
            </a:endParaRPr>
          </a:p>
          <a:p>
            <a:pPr algn="ctr"/>
            <a:endParaRPr lang="en-US" sz="4400" b="1" dirty="0">
              <a:latin typeface="TT Norms Bold" panose="02000803040000020004"/>
            </a:endParaRPr>
          </a:p>
        </p:txBody>
      </p:sp>
    </p:spTree>
    <p:extLst>
      <p:ext uri="{BB962C8B-B14F-4D97-AF65-F5344CB8AC3E}">
        <p14:creationId xmlns:p14="http://schemas.microsoft.com/office/powerpoint/2010/main" val="41074390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5" y="-29543"/>
            <a:ext cx="9144000" cy="992929"/>
          </a:xfrm>
          <a:prstGeom prst="rect">
            <a:avLst/>
          </a:prstGeom>
          <a:solidFill>
            <a:srgbClr val="24243E"/>
          </a:solidFill>
          <a:ln>
            <a:solidFill>
              <a:srgbClr val="24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33" y="919094"/>
            <a:ext cx="9182100" cy="1551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382" y="154594"/>
            <a:ext cx="1299417" cy="570300"/>
          </a:xfrm>
          <a:prstGeom prst="rect">
            <a:avLst/>
          </a:prstGeom>
        </p:spPr>
      </p:pic>
      <p:sp>
        <p:nvSpPr>
          <p:cNvPr id="10" name="Title 3"/>
          <p:cNvSpPr txBox="1">
            <a:spLocks/>
          </p:cNvSpPr>
          <p:nvPr/>
        </p:nvSpPr>
        <p:spPr>
          <a:xfrm>
            <a:off x="581890" y="1303038"/>
            <a:ext cx="8502843" cy="55549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400" b="1" dirty="0">
              <a:ea typeface="+mn-ea"/>
              <a:cs typeface="+mn-cs"/>
            </a:endParaRPr>
          </a:p>
          <a:p>
            <a:r>
              <a:rPr lang="lt-LT" sz="1400" b="1" dirty="0">
                <a:ea typeface="+mn-ea"/>
                <a:cs typeface="+mn-cs"/>
              </a:rPr>
              <a:t>Ar grįžus iš vaiko priežiūros atostogų darbdavys domėjosi apie Jūsų poreikius derinant darbą ir asmeninį gyvenimą?</a:t>
            </a:r>
          </a:p>
        </p:txBody>
      </p:sp>
      <p:graphicFrame>
        <p:nvGraphicFramePr>
          <p:cNvPr id="7" name="Content Placeholder 13">
            <a:extLst>
              <a:ext uri="{FF2B5EF4-FFF2-40B4-BE49-F238E27FC236}">
                <a16:creationId xmlns:a16="http://schemas.microsoft.com/office/drawing/2014/main" id="{468E7BDE-5DAD-C332-F494-5F35A757A726}"/>
              </a:ext>
            </a:extLst>
          </p:cNvPr>
          <p:cNvGraphicFramePr>
            <a:graphicFrameLocks/>
          </p:cNvGraphicFramePr>
          <p:nvPr>
            <p:extLst>
              <p:ext uri="{D42A27DB-BD31-4B8C-83A1-F6EECF244321}">
                <p14:modId xmlns:p14="http://schemas.microsoft.com/office/powerpoint/2010/main" val="909153939"/>
              </p:ext>
            </p:extLst>
          </p:nvPr>
        </p:nvGraphicFramePr>
        <p:xfrm>
          <a:off x="824752" y="2293411"/>
          <a:ext cx="7292961" cy="3574216"/>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EABCBDEF-18BF-CB24-2C1C-C3D947C11659}"/>
              </a:ext>
            </a:extLst>
          </p:cNvPr>
          <p:cNvSpPr txBox="1"/>
          <p:nvPr/>
        </p:nvSpPr>
        <p:spPr>
          <a:xfrm>
            <a:off x="3487271" y="3806205"/>
            <a:ext cx="537882" cy="369332"/>
          </a:xfrm>
          <a:prstGeom prst="rect">
            <a:avLst/>
          </a:prstGeom>
          <a:noFill/>
        </p:spPr>
        <p:txBody>
          <a:bodyPr wrap="square">
            <a:spAutoFit/>
          </a:bodyPr>
          <a:lstStyle/>
          <a:p>
            <a:r>
              <a:rPr lang="en-US" sz="1800" kern="1200" dirty="0">
                <a:solidFill>
                  <a:schemeClr val="tx1"/>
                </a:solidFill>
                <a:latin typeface="+mn-lt"/>
                <a:ea typeface="+mn-ea"/>
                <a:cs typeface="+mn-cs"/>
              </a:rPr>
              <a:t> </a:t>
            </a:r>
            <a:fld id="{2890E836-974E-47BF-A540-98FF4E23E3FD}" type="PERCENTAGE">
              <a:rPr lang="en-US" sz="1200" smtClean="0">
                <a:solidFill>
                  <a:prstClr val="black"/>
                </a:solidFill>
                <a:ea typeface="Open Sans Light" panose="020B0306030504020204" pitchFamily="34" charset="0"/>
                <a:cs typeface="Open Sans Light" panose="020B0306030504020204" pitchFamily="34" charset="0"/>
              </a:rPr>
              <a:pPr/>
              <a:t>50%</a:t>
            </a:fld>
            <a:endParaRPr lang="en-US" sz="1200" dirty="0">
              <a:solidFill>
                <a:prstClr val="black"/>
              </a:solidFill>
              <a:ea typeface="Open Sans Light" panose="020B0306030504020204" pitchFamily="34" charset="0"/>
              <a:cs typeface="Open Sans Light" panose="020B0306030504020204" pitchFamily="34" charset="0"/>
            </a:endParaRPr>
          </a:p>
        </p:txBody>
      </p:sp>
      <p:sp>
        <p:nvSpPr>
          <p:cNvPr id="12" name="TextBox 11">
            <a:extLst>
              <a:ext uri="{FF2B5EF4-FFF2-40B4-BE49-F238E27FC236}">
                <a16:creationId xmlns:a16="http://schemas.microsoft.com/office/drawing/2014/main" id="{9ACE2624-1426-0A5B-8F37-9468C9756E07}"/>
              </a:ext>
            </a:extLst>
          </p:cNvPr>
          <p:cNvSpPr txBox="1"/>
          <p:nvPr/>
        </p:nvSpPr>
        <p:spPr>
          <a:xfrm>
            <a:off x="4585305" y="3351877"/>
            <a:ext cx="537882" cy="276999"/>
          </a:xfrm>
          <a:prstGeom prst="rect">
            <a:avLst/>
          </a:prstGeom>
          <a:noFill/>
        </p:spPr>
        <p:txBody>
          <a:bodyPr wrap="square">
            <a:spAutoFit/>
          </a:bodyPr>
          <a:lstStyle/>
          <a:p>
            <a:r>
              <a:rPr lang="en-US" sz="1200" dirty="0">
                <a:solidFill>
                  <a:prstClr val="black"/>
                </a:solidFill>
                <a:ea typeface="Open Sans Light" panose="020B0306030504020204" pitchFamily="34" charset="0"/>
                <a:cs typeface="Open Sans Light" panose="020B0306030504020204" pitchFamily="34" charset="0"/>
              </a:rPr>
              <a:t>22%</a:t>
            </a:r>
          </a:p>
        </p:txBody>
      </p:sp>
      <p:sp>
        <p:nvSpPr>
          <p:cNvPr id="13" name="TextBox 12">
            <a:extLst>
              <a:ext uri="{FF2B5EF4-FFF2-40B4-BE49-F238E27FC236}">
                <a16:creationId xmlns:a16="http://schemas.microsoft.com/office/drawing/2014/main" id="{586D2681-223E-EC77-9FC3-3F2564C06011}"/>
              </a:ext>
            </a:extLst>
          </p:cNvPr>
          <p:cNvSpPr txBox="1"/>
          <p:nvPr/>
        </p:nvSpPr>
        <p:spPr>
          <a:xfrm>
            <a:off x="4724400" y="4342250"/>
            <a:ext cx="537882" cy="276999"/>
          </a:xfrm>
          <a:prstGeom prst="rect">
            <a:avLst/>
          </a:prstGeom>
          <a:noFill/>
        </p:spPr>
        <p:txBody>
          <a:bodyPr wrap="square">
            <a:spAutoFit/>
          </a:bodyPr>
          <a:lstStyle/>
          <a:p>
            <a:r>
              <a:rPr lang="en-US" sz="1200" dirty="0">
                <a:solidFill>
                  <a:prstClr val="black"/>
                </a:solidFill>
                <a:ea typeface="Open Sans Light" panose="020B0306030504020204" pitchFamily="34" charset="0"/>
                <a:cs typeface="Open Sans Light" panose="020B0306030504020204" pitchFamily="34" charset="0"/>
              </a:rPr>
              <a:t>28%</a:t>
            </a:r>
          </a:p>
        </p:txBody>
      </p:sp>
    </p:spTree>
    <p:extLst>
      <p:ext uri="{BB962C8B-B14F-4D97-AF65-F5344CB8AC3E}">
        <p14:creationId xmlns:p14="http://schemas.microsoft.com/office/powerpoint/2010/main" val="1928219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13">
            <a:extLst>
              <a:ext uri="{FF2B5EF4-FFF2-40B4-BE49-F238E27FC236}">
                <a16:creationId xmlns:a16="http://schemas.microsoft.com/office/drawing/2014/main" id="{1C15F3D5-15CB-D8A2-CEDA-557E0A994BD5}"/>
              </a:ext>
            </a:extLst>
          </p:cNvPr>
          <p:cNvGraphicFramePr>
            <a:graphicFrameLocks/>
          </p:cNvGraphicFramePr>
          <p:nvPr>
            <p:extLst>
              <p:ext uri="{D42A27DB-BD31-4B8C-83A1-F6EECF244321}">
                <p14:modId xmlns:p14="http://schemas.microsoft.com/office/powerpoint/2010/main" val="3935418953"/>
              </p:ext>
            </p:extLst>
          </p:nvPr>
        </p:nvGraphicFramePr>
        <p:xfrm>
          <a:off x="1752169" y="2029765"/>
          <a:ext cx="7948458" cy="4485868"/>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13305" y="-29543"/>
            <a:ext cx="9144000" cy="992929"/>
          </a:xfrm>
          <a:prstGeom prst="rect">
            <a:avLst/>
          </a:prstGeom>
          <a:solidFill>
            <a:srgbClr val="24243E"/>
          </a:solidFill>
          <a:ln>
            <a:solidFill>
              <a:srgbClr val="24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95" y="922535"/>
            <a:ext cx="9182100" cy="15515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8382" y="154594"/>
            <a:ext cx="1299417" cy="570300"/>
          </a:xfrm>
          <a:prstGeom prst="rect">
            <a:avLst/>
          </a:prstGeom>
        </p:spPr>
      </p:pic>
      <p:sp>
        <p:nvSpPr>
          <p:cNvPr id="10" name="Title 3"/>
          <p:cNvSpPr txBox="1">
            <a:spLocks/>
          </p:cNvSpPr>
          <p:nvPr/>
        </p:nvSpPr>
        <p:spPr>
          <a:xfrm>
            <a:off x="581890" y="1303038"/>
            <a:ext cx="8502843" cy="55549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a:ea typeface="+mn-ea"/>
                <a:cs typeface="+mn-cs"/>
              </a:rPr>
              <a:t>          </a:t>
            </a:r>
          </a:p>
          <a:p>
            <a:r>
              <a:rPr lang="en-US" sz="1400" b="1" dirty="0">
                <a:ea typeface="+mn-ea"/>
                <a:cs typeface="+mn-cs"/>
              </a:rPr>
              <a:t>                    </a:t>
            </a:r>
            <a:r>
              <a:rPr lang="lt-LT" sz="1400" b="1" dirty="0">
                <a:ea typeface="+mn-ea"/>
                <a:cs typeface="+mn-cs"/>
              </a:rPr>
              <a:t>Ar grįžus iš vaiko priežiūros atostogų turėjote galimybę dirbti lanksčiomis darbo valandomis? </a:t>
            </a:r>
          </a:p>
        </p:txBody>
      </p:sp>
      <p:sp>
        <p:nvSpPr>
          <p:cNvPr id="15" name="Oval 14">
            <a:extLst>
              <a:ext uri="{FF2B5EF4-FFF2-40B4-BE49-F238E27FC236}">
                <a16:creationId xmlns:a16="http://schemas.microsoft.com/office/drawing/2014/main" id="{DABE5A48-2AF0-4456-3BB4-095FF518F093}"/>
              </a:ext>
            </a:extLst>
          </p:cNvPr>
          <p:cNvSpPr/>
          <p:nvPr/>
        </p:nvSpPr>
        <p:spPr>
          <a:xfrm>
            <a:off x="1237626" y="3004531"/>
            <a:ext cx="192077" cy="187274"/>
          </a:xfrm>
          <a:prstGeom prst="ellipse">
            <a:avLst/>
          </a:prstGeom>
          <a:noFill/>
          <a:ln w="76200">
            <a:solidFill>
              <a:srgbClr val="F698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33B7DE8-EA9E-5F83-7CF9-6C8717C8C7FD}"/>
              </a:ext>
            </a:extLst>
          </p:cNvPr>
          <p:cNvSpPr/>
          <p:nvPr/>
        </p:nvSpPr>
        <p:spPr>
          <a:xfrm>
            <a:off x="1237626" y="3986882"/>
            <a:ext cx="192077" cy="187274"/>
          </a:xfrm>
          <a:prstGeom prst="ellipse">
            <a:avLst/>
          </a:prstGeom>
          <a:noFill/>
          <a:ln w="76200">
            <a:solidFill>
              <a:srgbClr val="EDC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79A30F1-0BB6-502E-B1CD-7BFCA48124B7}"/>
              </a:ext>
            </a:extLst>
          </p:cNvPr>
          <p:cNvSpPr/>
          <p:nvPr/>
        </p:nvSpPr>
        <p:spPr>
          <a:xfrm>
            <a:off x="1237625" y="4969233"/>
            <a:ext cx="192077" cy="187274"/>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1783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13">
            <a:extLst>
              <a:ext uri="{FF2B5EF4-FFF2-40B4-BE49-F238E27FC236}">
                <a16:creationId xmlns:a16="http://schemas.microsoft.com/office/drawing/2014/main" id="{64465D49-AD2A-93C8-E5E9-093A6D73692E}"/>
              </a:ext>
            </a:extLst>
          </p:cNvPr>
          <p:cNvGraphicFramePr>
            <a:graphicFrameLocks/>
          </p:cNvGraphicFramePr>
          <p:nvPr>
            <p:extLst>
              <p:ext uri="{D42A27DB-BD31-4B8C-83A1-F6EECF244321}">
                <p14:modId xmlns:p14="http://schemas.microsoft.com/office/powerpoint/2010/main" val="2854035131"/>
              </p:ext>
            </p:extLst>
          </p:nvPr>
        </p:nvGraphicFramePr>
        <p:xfrm>
          <a:off x="796412" y="2605861"/>
          <a:ext cx="6653259" cy="3176104"/>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13305" y="-29543"/>
            <a:ext cx="9144000" cy="992929"/>
          </a:xfrm>
          <a:prstGeom prst="rect">
            <a:avLst/>
          </a:prstGeom>
          <a:solidFill>
            <a:srgbClr val="24243E"/>
          </a:solidFill>
          <a:ln>
            <a:solidFill>
              <a:srgbClr val="24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95" y="922535"/>
            <a:ext cx="9182100" cy="15515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8382" y="154594"/>
            <a:ext cx="1299417" cy="570300"/>
          </a:xfrm>
          <a:prstGeom prst="rect">
            <a:avLst/>
          </a:prstGeom>
        </p:spPr>
      </p:pic>
      <p:sp>
        <p:nvSpPr>
          <p:cNvPr id="10" name="Title 3"/>
          <p:cNvSpPr txBox="1">
            <a:spLocks/>
          </p:cNvSpPr>
          <p:nvPr/>
        </p:nvSpPr>
        <p:spPr>
          <a:xfrm>
            <a:off x="581890" y="1303038"/>
            <a:ext cx="8502843" cy="55549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400" b="1" dirty="0">
              <a:ea typeface="+mn-ea"/>
              <a:cs typeface="+mn-cs"/>
            </a:endParaRPr>
          </a:p>
          <a:p>
            <a:endParaRPr lang="en-US" sz="1400" b="1" dirty="0">
              <a:ea typeface="+mn-ea"/>
              <a:cs typeface="+mn-cs"/>
            </a:endParaRPr>
          </a:p>
          <a:p>
            <a:r>
              <a:rPr lang="en-US" sz="1400" b="1" dirty="0">
                <a:ea typeface="+mn-ea"/>
                <a:cs typeface="+mn-cs"/>
              </a:rPr>
              <a:t>         </a:t>
            </a:r>
            <a:r>
              <a:rPr lang="lt-LT" sz="1400" b="1" dirty="0">
                <a:ea typeface="+mn-ea"/>
                <a:cs typeface="+mn-cs"/>
              </a:rPr>
              <a:t>Ar grįžus iš vaiko priežiūros atostogų darbdavys pasakė, kad </a:t>
            </a:r>
            <a:r>
              <a:rPr lang="en-US" sz="1400" b="1" dirty="0">
                <a:ea typeface="+mn-ea"/>
                <a:cs typeface="+mn-cs"/>
              </a:rPr>
              <a:t>J</a:t>
            </a:r>
            <a:r>
              <a:rPr lang="lt-LT" sz="1400" b="1" dirty="0" err="1">
                <a:ea typeface="+mn-ea"/>
                <a:cs typeface="+mn-cs"/>
              </a:rPr>
              <a:t>ums</a:t>
            </a:r>
            <a:r>
              <a:rPr lang="lt-LT" sz="1400" b="1" dirty="0">
                <a:ea typeface="+mn-ea"/>
                <a:cs typeface="+mn-cs"/>
              </a:rPr>
              <a:t> priklauso </a:t>
            </a:r>
            <a:r>
              <a:rPr lang="lt-LT" sz="1400" b="1" dirty="0" err="1">
                <a:ea typeface="+mn-ea"/>
                <a:cs typeface="+mn-cs"/>
              </a:rPr>
              <a:t>mamadieniai</a:t>
            </a:r>
            <a:r>
              <a:rPr lang="lt-LT" sz="1400" b="1" dirty="0">
                <a:ea typeface="+mn-ea"/>
                <a:cs typeface="+mn-cs"/>
              </a:rPr>
              <a:t> / </a:t>
            </a:r>
            <a:r>
              <a:rPr lang="lt-LT" sz="1400" b="1" dirty="0" err="1">
                <a:ea typeface="+mn-ea"/>
                <a:cs typeface="+mn-cs"/>
              </a:rPr>
              <a:t>tėvadieniai</a:t>
            </a:r>
            <a:r>
              <a:rPr lang="lt-LT" sz="1400" b="1" dirty="0">
                <a:ea typeface="+mn-ea"/>
                <a:cs typeface="+mn-cs"/>
              </a:rPr>
              <a:t>?</a:t>
            </a:r>
          </a:p>
        </p:txBody>
      </p:sp>
      <p:sp>
        <p:nvSpPr>
          <p:cNvPr id="9" name="TextBox 8">
            <a:extLst>
              <a:ext uri="{FF2B5EF4-FFF2-40B4-BE49-F238E27FC236}">
                <a16:creationId xmlns:a16="http://schemas.microsoft.com/office/drawing/2014/main" id="{F44C49F9-3390-8114-239E-9453327EF615}"/>
              </a:ext>
            </a:extLst>
          </p:cNvPr>
          <p:cNvSpPr txBox="1"/>
          <p:nvPr/>
        </p:nvSpPr>
        <p:spPr>
          <a:xfrm>
            <a:off x="5975917" y="3065481"/>
            <a:ext cx="2987135" cy="646331"/>
          </a:xfrm>
          <a:prstGeom prst="rect">
            <a:avLst/>
          </a:prstGeom>
          <a:noFill/>
        </p:spPr>
        <p:txBody>
          <a:bodyPr wrap="square">
            <a:spAutoFit/>
          </a:bodyPr>
          <a:lstStyle/>
          <a:p>
            <a:r>
              <a:rPr lang="lt-LT" sz="1200" dirty="0"/>
              <a:t>Dažniau teigia dirbantys didelėje (virš 250 darbuotojų) įmonėje, </a:t>
            </a:r>
            <a:r>
              <a:rPr lang="lt-LT" sz="1200" dirty="0" err="1"/>
              <a:t>grįž</a:t>
            </a:r>
            <a:r>
              <a:rPr lang="en-US" sz="1200" dirty="0" err="1"/>
              <a:t>usios</a:t>
            </a:r>
            <a:r>
              <a:rPr lang="lt-LT" sz="1200" dirty="0"/>
              <a:t> į buvusią darbovietę ir</a:t>
            </a:r>
            <a:r>
              <a:rPr lang="en-US" sz="1200" dirty="0"/>
              <a:t> </a:t>
            </a:r>
            <a:r>
              <a:rPr lang="lt-LT" sz="1200" dirty="0"/>
              <a:t>planuojantys joje toliau dirbti</a:t>
            </a:r>
          </a:p>
        </p:txBody>
      </p:sp>
      <p:sp>
        <p:nvSpPr>
          <p:cNvPr id="18" name="TextBox 17">
            <a:extLst>
              <a:ext uri="{FF2B5EF4-FFF2-40B4-BE49-F238E27FC236}">
                <a16:creationId xmlns:a16="http://schemas.microsoft.com/office/drawing/2014/main" id="{7020C08A-AB7C-98D3-1FD2-6CF9D764BCAD}"/>
              </a:ext>
            </a:extLst>
          </p:cNvPr>
          <p:cNvSpPr txBox="1"/>
          <p:nvPr/>
        </p:nvSpPr>
        <p:spPr>
          <a:xfrm>
            <a:off x="5975917" y="4485405"/>
            <a:ext cx="2927868" cy="461665"/>
          </a:xfrm>
          <a:prstGeom prst="rect">
            <a:avLst/>
          </a:prstGeom>
          <a:noFill/>
        </p:spPr>
        <p:txBody>
          <a:bodyPr wrap="square">
            <a:spAutoFit/>
          </a:bodyPr>
          <a:lstStyle/>
          <a:p>
            <a:r>
              <a:rPr lang="lt-LT" sz="1200" dirty="0"/>
              <a:t>Dažniau nurodo jaučiantys, kad turi rinktis tarp šeimos ir karjeros</a:t>
            </a:r>
            <a:endParaRPr lang="en-US" sz="1200" dirty="0"/>
          </a:p>
        </p:txBody>
      </p:sp>
      <p:sp>
        <p:nvSpPr>
          <p:cNvPr id="11" name="TextBox 10">
            <a:extLst>
              <a:ext uri="{FF2B5EF4-FFF2-40B4-BE49-F238E27FC236}">
                <a16:creationId xmlns:a16="http://schemas.microsoft.com/office/drawing/2014/main" id="{E8FFDF88-8EF3-4964-D450-ED9C51DFDA89}"/>
              </a:ext>
            </a:extLst>
          </p:cNvPr>
          <p:cNvSpPr txBox="1"/>
          <p:nvPr/>
        </p:nvSpPr>
        <p:spPr>
          <a:xfrm>
            <a:off x="5975917" y="3848382"/>
            <a:ext cx="1629348" cy="276999"/>
          </a:xfrm>
          <a:prstGeom prst="rect">
            <a:avLst/>
          </a:prstGeom>
          <a:noFill/>
        </p:spPr>
        <p:txBody>
          <a:bodyPr wrap="square">
            <a:spAutoFit/>
          </a:bodyPr>
          <a:lstStyle/>
          <a:p>
            <a:r>
              <a:rPr lang="lt-LT" sz="1200" dirty="0"/>
              <a:t>Dažniau teigia moterys</a:t>
            </a:r>
          </a:p>
        </p:txBody>
      </p:sp>
      <p:sp>
        <p:nvSpPr>
          <p:cNvPr id="15" name="Oval 14">
            <a:extLst>
              <a:ext uri="{FF2B5EF4-FFF2-40B4-BE49-F238E27FC236}">
                <a16:creationId xmlns:a16="http://schemas.microsoft.com/office/drawing/2014/main" id="{DABE5A48-2AF0-4456-3BB4-095FF518F093}"/>
              </a:ext>
            </a:extLst>
          </p:cNvPr>
          <p:cNvSpPr/>
          <p:nvPr/>
        </p:nvSpPr>
        <p:spPr>
          <a:xfrm>
            <a:off x="562075" y="3120687"/>
            <a:ext cx="192077" cy="187274"/>
          </a:xfrm>
          <a:prstGeom prst="ellipse">
            <a:avLst/>
          </a:prstGeom>
          <a:noFill/>
          <a:ln w="76200">
            <a:solidFill>
              <a:srgbClr val="F698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33B7DE8-EA9E-5F83-7CF9-6C8717C8C7FD}"/>
              </a:ext>
            </a:extLst>
          </p:cNvPr>
          <p:cNvSpPr/>
          <p:nvPr/>
        </p:nvSpPr>
        <p:spPr>
          <a:xfrm>
            <a:off x="562076" y="3822787"/>
            <a:ext cx="192077" cy="187274"/>
          </a:xfrm>
          <a:prstGeom prst="ellipse">
            <a:avLst/>
          </a:prstGeom>
          <a:noFill/>
          <a:ln w="76200">
            <a:solidFill>
              <a:srgbClr val="F0D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79A30F1-0BB6-502E-B1CD-7BFCA48124B7}"/>
              </a:ext>
            </a:extLst>
          </p:cNvPr>
          <p:cNvSpPr/>
          <p:nvPr/>
        </p:nvSpPr>
        <p:spPr>
          <a:xfrm>
            <a:off x="562075" y="4573270"/>
            <a:ext cx="192077" cy="187274"/>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0B56A79A-49A9-E9B3-C7D2-F3C3F8523449}"/>
              </a:ext>
            </a:extLst>
          </p:cNvPr>
          <p:cNvSpPr/>
          <p:nvPr/>
        </p:nvSpPr>
        <p:spPr>
          <a:xfrm>
            <a:off x="5612710" y="3207960"/>
            <a:ext cx="192077" cy="187274"/>
          </a:xfrm>
          <a:prstGeom prst="ellipse">
            <a:avLst/>
          </a:prstGeom>
          <a:noFill/>
          <a:ln w="76200">
            <a:solidFill>
              <a:srgbClr val="F698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4B123838-552D-99F5-D9B2-7E7CE471F680}"/>
              </a:ext>
            </a:extLst>
          </p:cNvPr>
          <p:cNvSpPr/>
          <p:nvPr/>
        </p:nvSpPr>
        <p:spPr>
          <a:xfrm>
            <a:off x="5612710" y="3893245"/>
            <a:ext cx="192077" cy="187274"/>
          </a:xfrm>
          <a:prstGeom prst="ellipse">
            <a:avLst/>
          </a:prstGeom>
          <a:noFill/>
          <a:ln w="76200">
            <a:solidFill>
              <a:srgbClr val="F0D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609D4AAC-AE24-71C0-AC05-02446F087CE1}"/>
              </a:ext>
            </a:extLst>
          </p:cNvPr>
          <p:cNvSpPr/>
          <p:nvPr/>
        </p:nvSpPr>
        <p:spPr>
          <a:xfrm>
            <a:off x="5628246" y="4578530"/>
            <a:ext cx="192077" cy="187274"/>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12697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5" y="-29543"/>
            <a:ext cx="9144000" cy="992929"/>
          </a:xfrm>
          <a:prstGeom prst="rect">
            <a:avLst/>
          </a:prstGeom>
          <a:solidFill>
            <a:srgbClr val="24243E"/>
          </a:solidFill>
          <a:ln>
            <a:solidFill>
              <a:srgbClr val="24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95" y="922535"/>
            <a:ext cx="9182100" cy="1551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382" y="154594"/>
            <a:ext cx="1299417" cy="570300"/>
          </a:xfrm>
          <a:prstGeom prst="rect">
            <a:avLst/>
          </a:prstGeom>
        </p:spPr>
      </p:pic>
      <p:sp>
        <p:nvSpPr>
          <p:cNvPr id="10" name="Title 3"/>
          <p:cNvSpPr txBox="1">
            <a:spLocks/>
          </p:cNvSpPr>
          <p:nvPr/>
        </p:nvSpPr>
        <p:spPr>
          <a:xfrm>
            <a:off x="581890" y="1303038"/>
            <a:ext cx="8502843" cy="55549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400" b="1" dirty="0">
              <a:ea typeface="+mn-ea"/>
              <a:cs typeface="+mn-cs"/>
            </a:endParaRPr>
          </a:p>
          <a:p>
            <a:endParaRPr lang="en-US" sz="1400" b="1" dirty="0">
              <a:ea typeface="+mn-ea"/>
              <a:cs typeface="+mn-cs"/>
            </a:endParaRPr>
          </a:p>
          <a:p>
            <a:r>
              <a:rPr lang="en-US" sz="1400" b="1" dirty="0">
                <a:ea typeface="+mn-ea"/>
                <a:cs typeface="+mn-cs"/>
              </a:rPr>
              <a:t>	</a:t>
            </a:r>
            <a:r>
              <a:rPr lang="lt-LT" sz="1400" b="1" dirty="0">
                <a:ea typeface="+mn-ea"/>
                <a:cs typeface="+mn-cs"/>
              </a:rPr>
              <a:t>Kada darbdavys susisiekė su Jumis aptarti Jūsų sugrįžimo po vaiko priežiūros atostogų? </a:t>
            </a:r>
          </a:p>
        </p:txBody>
      </p:sp>
      <p:sp>
        <p:nvSpPr>
          <p:cNvPr id="18" name="TextBox 17">
            <a:extLst>
              <a:ext uri="{FF2B5EF4-FFF2-40B4-BE49-F238E27FC236}">
                <a16:creationId xmlns:a16="http://schemas.microsoft.com/office/drawing/2014/main" id="{7020C08A-AB7C-98D3-1FD2-6CF9D764BCAD}"/>
              </a:ext>
            </a:extLst>
          </p:cNvPr>
          <p:cNvSpPr txBox="1"/>
          <p:nvPr/>
        </p:nvSpPr>
        <p:spPr>
          <a:xfrm>
            <a:off x="6846492" y="5312823"/>
            <a:ext cx="2153577" cy="830997"/>
          </a:xfrm>
          <a:prstGeom prst="rect">
            <a:avLst/>
          </a:prstGeom>
          <a:noFill/>
        </p:spPr>
        <p:txBody>
          <a:bodyPr wrap="square">
            <a:spAutoFit/>
          </a:bodyPr>
          <a:lstStyle/>
          <a:p>
            <a:r>
              <a:rPr lang="lt-LT" sz="1200" dirty="0"/>
              <a:t>Dažniau </a:t>
            </a:r>
            <a:r>
              <a:rPr lang="lt-LT" sz="1200" dirty="0" err="1"/>
              <a:t>teig</a:t>
            </a:r>
            <a:r>
              <a:rPr lang="en-US" sz="1200" dirty="0"/>
              <a:t>ė</a:t>
            </a:r>
            <a:r>
              <a:rPr lang="lt-LT" sz="1200" dirty="0"/>
              <a:t> sugrįžę į buvusią darbovietę, tačiau </a:t>
            </a:r>
          </a:p>
          <a:p>
            <a:r>
              <a:rPr lang="lt-LT" sz="1200" dirty="0"/>
              <a:t>ieškoję kitos bei</a:t>
            </a:r>
            <a:r>
              <a:rPr lang="en-US" sz="1200" dirty="0"/>
              <a:t> tie/</a:t>
            </a:r>
            <a:r>
              <a:rPr lang="en-US" sz="1200" dirty="0" err="1"/>
              <a:t>tos</a:t>
            </a:r>
            <a:r>
              <a:rPr lang="en-US" sz="1200" dirty="0"/>
              <a:t>, </a:t>
            </a:r>
            <a:r>
              <a:rPr lang="en-US" sz="1200" dirty="0" err="1"/>
              <a:t>kurie</a:t>
            </a:r>
            <a:r>
              <a:rPr lang="en-US" sz="1200" dirty="0"/>
              <a:t> </a:t>
            </a:r>
            <a:r>
              <a:rPr lang="en-US" sz="1200" dirty="0" err="1"/>
              <a:t>darbovietę</a:t>
            </a:r>
            <a:r>
              <a:rPr lang="en-US" sz="1200" dirty="0"/>
              <a:t> </a:t>
            </a:r>
            <a:r>
              <a:rPr lang="en-US" sz="1200" dirty="0" err="1"/>
              <a:t>keitė</a:t>
            </a:r>
            <a:endParaRPr lang="lt-LT" sz="1200" dirty="0"/>
          </a:p>
        </p:txBody>
      </p:sp>
      <p:graphicFrame>
        <p:nvGraphicFramePr>
          <p:cNvPr id="3" name="Content Placeholder 6">
            <a:extLst>
              <a:ext uri="{FF2B5EF4-FFF2-40B4-BE49-F238E27FC236}">
                <a16:creationId xmlns:a16="http://schemas.microsoft.com/office/drawing/2014/main" id="{85F60D18-FFE9-6897-773B-5D90DC6771BC}"/>
              </a:ext>
            </a:extLst>
          </p:cNvPr>
          <p:cNvGraphicFramePr>
            <a:graphicFrameLocks/>
          </p:cNvGraphicFramePr>
          <p:nvPr>
            <p:extLst>
              <p:ext uri="{D42A27DB-BD31-4B8C-83A1-F6EECF244321}">
                <p14:modId xmlns:p14="http://schemas.microsoft.com/office/powerpoint/2010/main" val="4167483566"/>
              </p:ext>
            </p:extLst>
          </p:nvPr>
        </p:nvGraphicFramePr>
        <p:xfrm>
          <a:off x="649420" y="2278897"/>
          <a:ext cx="5382822" cy="3998375"/>
        </p:xfrm>
        <a:graphic>
          <a:graphicData uri="http://schemas.openxmlformats.org/drawingml/2006/chart">
            <c:chart xmlns:c="http://schemas.openxmlformats.org/drawingml/2006/chart" xmlns:r="http://schemas.openxmlformats.org/officeDocument/2006/relationships" r:id="rId4"/>
          </a:graphicData>
        </a:graphic>
      </p:graphicFrame>
      <p:sp>
        <p:nvSpPr>
          <p:cNvPr id="7" name="Arrow: Right 6">
            <a:extLst>
              <a:ext uri="{FF2B5EF4-FFF2-40B4-BE49-F238E27FC236}">
                <a16:creationId xmlns:a16="http://schemas.microsoft.com/office/drawing/2014/main" id="{6D1FA446-7051-6E73-3E0A-2D9BA869BC2F}"/>
              </a:ext>
            </a:extLst>
          </p:cNvPr>
          <p:cNvSpPr/>
          <p:nvPr/>
        </p:nvSpPr>
        <p:spPr>
          <a:xfrm>
            <a:off x="6086032" y="5600574"/>
            <a:ext cx="529915" cy="25549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5768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13">
            <a:extLst>
              <a:ext uri="{FF2B5EF4-FFF2-40B4-BE49-F238E27FC236}">
                <a16:creationId xmlns:a16="http://schemas.microsoft.com/office/drawing/2014/main" id="{A6085B1E-BC7E-FC67-40C5-089555260EE9}"/>
              </a:ext>
            </a:extLst>
          </p:cNvPr>
          <p:cNvGraphicFramePr>
            <a:graphicFrameLocks/>
          </p:cNvGraphicFramePr>
          <p:nvPr>
            <p:extLst>
              <p:ext uri="{D42A27DB-BD31-4B8C-83A1-F6EECF244321}">
                <p14:modId xmlns:p14="http://schemas.microsoft.com/office/powerpoint/2010/main" val="3241821410"/>
              </p:ext>
            </p:extLst>
          </p:nvPr>
        </p:nvGraphicFramePr>
        <p:xfrm>
          <a:off x="797665" y="2419218"/>
          <a:ext cx="7537179" cy="3430371"/>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13305" y="-29543"/>
            <a:ext cx="9144000" cy="992929"/>
          </a:xfrm>
          <a:prstGeom prst="rect">
            <a:avLst/>
          </a:prstGeom>
          <a:solidFill>
            <a:srgbClr val="24243E"/>
          </a:solidFill>
          <a:ln>
            <a:solidFill>
              <a:srgbClr val="24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95" y="922535"/>
            <a:ext cx="9182100" cy="15515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8382" y="154594"/>
            <a:ext cx="1299417" cy="570300"/>
          </a:xfrm>
          <a:prstGeom prst="rect">
            <a:avLst/>
          </a:prstGeom>
        </p:spPr>
      </p:pic>
      <p:sp>
        <p:nvSpPr>
          <p:cNvPr id="10" name="Title 3"/>
          <p:cNvSpPr txBox="1">
            <a:spLocks/>
          </p:cNvSpPr>
          <p:nvPr/>
        </p:nvSpPr>
        <p:spPr>
          <a:xfrm>
            <a:off x="584363" y="1303038"/>
            <a:ext cx="8502843" cy="55549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a:ea typeface="+mn-ea"/>
                <a:cs typeface="+mn-cs"/>
              </a:rPr>
              <a:t>	             </a:t>
            </a:r>
          </a:p>
          <a:p>
            <a:r>
              <a:rPr lang="en-US" sz="1400" b="1" dirty="0">
                <a:ea typeface="+mn-ea"/>
                <a:cs typeface="+mn-cs"/>
              </a:rPr>
              <a:t>                                     </a:t>
            </a:r>
          </a:p>
          <a:p>
            <a:r>
              <a:rPr lang="en-US" sz="1400" b="1" dirty="0">
                <a:ea typeface="+mn-ea"/>
                <a:cs typeface="+mn-cs"/>
              </a:rPr>
              <a:t>	                     </a:t>
            </a:r>
            <a:r>
              <a:rPr lang="lt-LT" sz="1400" b="1" dirty="0">
                <a:ea typeface="+mn-ea"/>
                <a:cs typeface="+mn-cs"/>
              </a:rPr>
              <a:t>Kaip jaučiatės grįžę į darbą po vaiko priežiūros atostogų?</a:t>
            </a:r>
          </a:p>
        </p:txBody>
      </p:sp>
      <p:sp>
        <p:nvSpPr>
          <p:cNvPr id="15" name="Oval 14">
            <a:extLst>
              <a:ext uri="{FF2B5EF4-FFF2-40B4-BE49-F238E27FC236}">
                <a16:creationId xmlns:a16="http://schemas.microsoft.com/office/drawing/2014/main" id="{DABE5A48-2AF0-4456-3BB4-095FF518F093}"/>
              </a:ext>
            </a:extLst>
          </p:cNvPr>
          <p:cNvSpPr/>
          <p:nvPr/>
        </p:nvSpPr>
        <p:spPr>
          <a:xfrm>
            <a:off x="1224129" y="3020857"/>
            <a:ext cx="192077" cy="187274"/>
          </a:xfrm>
          <a:prstGeom prst="ellipse">
            <a:avLst/>
          </a:prstGeom>
          <a:noFill/>
          <a:ln w="76200">
            <a:solidFill>
              <a:srgbClr val="F698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33B7DE8-EA9E-5F83-7CF9-6C8717C8C7FD}"/>
              </a:ext>
            </a:extLst>
          </p:cNvPr>
          <p:cNvSpPr/>
          <p:nvPr/>
        </p:nvSpPr>
        <p:spPr>
          <a:xfrm>
            <a:off x="1224130" y="3837915"/>
            <a:ext cx="192077" cy="187274"/>
          </a:xfrm>
          <a:prstGeom prst="ellipse">
            <a:avLst/>
          </a:prstGeom>
          <a:noFill/>
          <a:ln w="76200">
            <a:solidFill>
              <a:srgbClr val="F0D2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D79A30F1-0BB6-502E-B1CD-7BFCA48124B7}"/>
              </a:ext>
            </a:extLst>
          </p:cNvPr>
          <p:cNvSpPr/>
          <p:nvPr/>
        </p:nvSpPr>
        <p:spPr>
          <a:xfrm>
            <a:off x="1224131" y="4750115"/>
            <a:ext cx="192077" cy="187274"/>
          </a:xfrm>
          <a:prstGeom prst="ellipse">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8083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801" y="1421775"/>
            <a:ext cx="4419600" cy="2419805"/>
          </a:xfrm>
        </p:spPr>
        <p:txBody>
          <a:bodyPr>
            <a:normAutofit/>
          </a:bodyPr>
          <a:lstStyle/>
          <a:p>
            <a:endParaRPr lang="lt-LT" dirty="0"/>
          </a:p>
          <a:p>
            <a:endParaRPr lang="lt-LT" sz="3600" b="1" i="1" dirty="0">
              <a:solidFill>
                <a:srgbClr val="EA5E20"/>
              </a:solidFill>
              <a:latin typeface="TT Norms Regular" panose="02000503030000020003" pitchFamily="50" charset="0"/>
              <a:cs typeface="Arial" panose="020B0604020202020204" pitchFamily="34" charset="0"/>
            </a:endParaRPr>
          </a:p>
          <a:p>
            <a:pPr marL="0" indent="0">
              <a:buNone/>
            </a:pPr>
            <a:endParaRPr lang="lt-LT" sz="3600" b="1" i="1" dirty="0">
              <a:solidFill>
                <a:srgbClr val="EA5E20"/>
              </a:solidFill>
              <a:latin typeface="TT Norms Regular" panose="02000503030000020003" pitchFamily="50" charset="0"/>
              <a:cs typeface="Arial" panose="020B0604020202020204" pitchFamily="34" charset="0"/>
            </a:endParaRPr>
          </a:p>
        </p:txBody>
      </p:sp>
      <p:sp>
        <p:nvSpPr>
          <p:cNvPr id="9" name="Rectangle 8"/>
          <p:cNvSpPr/>
          <p:nvPr/>
        </p:nvSpPr>
        <p:spPr>
          <a:xfrm>
            <a:off x="-69952" y="5747726"/>
            <a:ext cx="9328150" cy="375552"/>
          </a:xfrm>
          <a:prstGeom prst="rect">
            <a:avLst/>
          </a:prstGeom>
        </p:spPr>
        <p:txBody>
          <a:bodyPr wrap="square">
            <a:spAutoFit/>
          </a:bodyPr>
          <a:lstStyle/>
          <a:p>
            <a:pPr algn="ctr">
              <a:lnSpc>
                <a:spcPct val="107000"/>
              </a:lnSpc>
              <a:spcBef>
                <a:spcPts val="200"/>
              </a:spcBef>
            </a:pPr>
            <a:r>
              <a:rPr lang="lt-LT" b="1" dirty="0">
                <a:solidFill>
                  <a:srgbClr val="FAC035"/>
                </a:solidFill>
                <a:latin typeface="TT Norms Regular" panose="02000503030000020003" pitchFamily="50" charset="0"/>
                <a:ea typeface="Times New Roman" panose="02020603050405020304" pitchFamily="18" charset="0"/>
                <a:cs typeface="Times New Roman" panose="02020603050405020304" pitchFamily="18" charset="0"/>
              </a:rPr>
              <a:t>w</a:t>
            </a:r>
            <a:r>
              <a:rPr lang="lt-LT" dirty="0">
                <a:solidFill>
                  <a:srgbClr val="FAC035"/>
                </a:solidFill>
                <a:latin typeface="TT Norms Regular" panose="02000503030000020003" pitchFamily="50" charset="0"/>
                <a:ea typeface="Times New Roman" panose="02020603050405020304" pitchFamily="18" charset="0"/>
                <a:cs typeface="Times New Roman" panose="02020603050405020304" pitchFamily="18" charset="0"/>
              </a:rPr>
              <a:t> </a:t>
            </a:r>
            <a:r>
              <a:rPr lang="lt-LT" dirty="0" err="1">
                <a:solidFill>
                  <a:srgbClr val="24243E"/>
                </a:solidFill>
                <a:latin typeface="TT Norms Regular" panose="02000503030000020003" pitchFamily="50" charset="0"/>
                <a:ea typeface="Times New Roman" panose="02020603050405020304" pitchFamily="18" charset="0"/>
                <a:cs typeface="Times New Roman" panose="02020603050405020304" pitchFamily="18" charset="0"/>
              </a:rPr>
              <a:t>diversity.lt</a:t>
            </a:r>
            <a:r>
              <a:rPr lang="en-US" b="1" dirty="0">
                <a:solidFill>
                  <a:srgbClr val="24243E"/>
                </a:solidFill>
                <a:latin typeface="TT Norms Regular" panose="02000503030000020003" pitchFamily="50" charset="0"/>
                <a:ea typeface="Times New Roman" panose="02020603050405020304" pitchFamily="18" charset="0"/>
                <a:cs typeface="Times New Roman" panose="02020603050405020304" pitchFamily="18" charset="0"/>
              </a:rPr>
              <a:t> </a:t>
            </a:r>
            <a:r>
              <a:rPr lang="en-US" b="1" dirty="0">
                <a:solidFill>
                  <a:srgbClr val="FAC035"/>
                </a:solidFill>
                <a:latin typeface="TT Norms Regular" panose="02000503030000020003" pitchFamily="50" charset="0"/>
                <a:ea typeface="Times New Roman" panose="02020603050405020304" pitchFamily="18" charset="0"/>
                <a:cs typeface="Times New Roman" panose="02020603050405020304" pitchFamily="18" charset="0"/>
              </a:rPr>
              <a:t> </a:t>
            </a:r>
            <a:r>
              <a:rPr lang="lt-LT" b="1" dirty="0" err="1">
                <a:solidFill>
                  <a:srgbClr val="FAC035"/>
                </a:solidFill>
                <a:latin typeface="TT Norms Regular" panose="02000503030000020003" pitchFamily="50" charset="0"/>
                <a:ea typeface="Times New Roman" panose="02020603050405020304" pitchFamily="18" charset="0"/>
                <a:cs typeface="Times New Roman" panose="02020603050405020304" pitchFamily="18" charset="0"/>
              </a:rPr>
              <a:t>fb</a:t>
            </a:r>
            <a:r>
              <a:rPr lang="lt-LT" b="1" dirty="0">
                <a:solidFill>
                  <a:srgbClr val="24243E"/>
                </a:solidFill>
                <a:latin typeface="TT Norms Regular" panose="02000503030000020003" pitchFamily="50" charset="0"/>
                <a:ea typeface="Times New Roman" panose="02020603050405020304" pitchFamily="18" charset="0"/>
                <a:cs typeface="Times New Roman" panose="02020603050405020304" pitchFamily="18" charset="0"/>
              </a:rPr>
              <a:t> </a:t>
            </a:r>
            <a:r>
              <a:rPr lang="lt-LT" dirty="0">
                <a:solidFill>
                  <a:srgbClr val="24243E"/>
                </a:solidFill>
                <a:latin typeface="TT Norms Regular" panose="02000503030000020003" pitchFamily="50" charset="0"/>
                <a:ea typeface="Times New Roman" panose="02020603050405020304" pitchFamily="18" charset="0"/>
                <a:cs typeface="Times New Roman" panose="02020603050405020304" pitchFamily="18" charset="0"/>
              </a:rPr>
              <a:t>/</a:t>
            </a:r>
            <a:r>
              <a:rPr lang="lt-LT" dirty="0" err="1">
                <a:solidFill>
                  <a:srgbClr val="24243E"/>
                </a:solidFill>
                <a:latin typeface="TT Norms Regular" panose="02000503030000020003" pitchFamily="50" charset="0"/>
                <a:ea typeface="Times New Roman" panose="02020603050405020304" pitchFamily="18" charset="0"/>
                <a:cs typeface="Times New Roman" panose="02020603050405020304" pitchFamily="18" charset="0"/>
              </a:rPr>
              <a:t>diversity</a:t>
            </a:r>
            <a:r>
              <a:rPr lang="en-US" dirty="0">
                <a:solidFill>
                  <a:srgbClr val="24243E"/>
                </a:solidFill>
                <a:latin typeface="TT Norms Regular" panose="02000503030000020003" pitchFamily="50" charset="0"/>
                <a:ea typeface="Times New Roman" panose="02020603050405020304" pitchFamily="18" charset="0"/>
                <a:cs typeface="Times New Roman" panose="02020603050405020304" pitchFamily="18" charset="0"/>
              </a:rPr>
              <a:t>LT </a:t>
            </a:r>
            <a:r>
              <a:rPr lang="lt-LT" b="1" dirty="0">
                <a:solidFill>
                  <a:srgbClr val="FAC035"/>
                </a:solidFill>
                <a:latin typeface="TT Norms Regular" panose="02000503030000020003" pitchFamily="50" charset="0"/>
                <a:ea typeface="Times New Roman" panose="02020603050405020304" pitchFamily="18" charset="0"/>
                <a:cs typeface="Times New Roman" panose="02020603050405020304" pitchFamily="18" charset="0"/>
              </a:rPr>
              <a:t>m</a:t>
            </a:r>
            <a:r>
              <a:rPr lang="lt-LT" dirty="0">
                <a:solidFill>
                  <a:srgbClr val="FAC035"/>
                </a:solidFill>
                <a:latin typeface="TT Norms Regular" panose="02000503030000020003" pitchFamily="50" charset="0"/>
                <a:ea typeface="Times New Roman" panose="02020603050405020304" pitchFamily="18" charset="0"/>
                <a:cs typeface="Times New Roman" panose="02020603050405020304" pitchFamily="18" charset="0"/>
              </a:rPr>
              <a:t> </a:t>
            </a:r>
            <a:r>
              <a:rPr lang="lt-LT" dirty="0">
                <a:solidFill>
                  <a:srgbClr val="24243E"/>
                </a:solidFill>
                <a:latin typeface="TT Norms Regular" panose="02000503030000020003" pitchFamily="50" charset="0"/>
                <a:ea typeface="Times New Roman" panose="02020603050405020304" pitchFamily="18" charset="0"/>
                <a:cs typeface="Times New Roman" panose="02020603050405020304" pitchFamily="18" charset="0"/>
              </a:rPr>
              <a:t>+370</a:t>
            </a:r>
            <a:r>
              <a:rPr lang="en-US" dirty="0">
                <a:solidFill>
                  <a:srgbClr val="24243E"/>
                </a:solidFill>
                <a:latin typeface="TT Norms Regular" panose="02000503030000020003" pitchFamily="50" charset="0"/>
                <a:ea typeface="Times New Roman" panose="02020603050405020304" pitchFamily="18" charset="0"/>
                <a:cs typeface="Times New Roman" panose="02020603050405020304" pitchFamily="18" charset="0"/>
              </a:rPr>
              <a:t>65116579</a:t>
            </a:r>
            <a:r>
              <a:rPr lang="lt-LT" dirty="0">
                <a:solidFill>
                  <a:srgbClr val="24243E"/>
                </a:solidFill>
                <a:latin typeface="TT Norms Regular" panose="02000503030000020003" pitchFamily="50" charset="0"/>
                <a:ea typeface="Times New Roman" panose="02020603050405020304" pitchFamily="18" charset="0"/>
                <a:cs typeface="Times New Roman" panose="02020603050405020304" pitchFamily="18" charset="0"/>
              </a:rPr>
              <a:t> </a:t>
            </a:r>
            <a:r>
              <a:rPr lang="lt-LT" b="1" dirty="0">
                <a:solidFill>
                  <a:srgbClr val="FAC035"/>
                </a:solidFill>
                <a:latin typeface="TT Norms Regular" panose="02000503030000020003" pitchFamily="50" charset="0"/>
                <a:ea typeface="Times New Roman" panose="02020603050405020304" pitchFamily="18" charset="0"/>
                <a:cs typeface="Times New Roman" panose="02020603050405020304" pitchFamily="18" charset="0"/>
              </a:rPr>
              <a:t>e</a:t>
            </a:r>
            <a:r>
              <a:rPr lang="lt-LT" dirty="0">
                <a:solidFill>
                  <a:srgbClr val="FAC035"/>
                </a:solidFill>
                <a:latin typeface="TT Norms Regular" panose="02000503030000020003" pitchFamily="50" charset="0"/>
                <a:ea typeface="Times New Roman" panose="02020603050405020304" pitchFamily="18" charset="0"/>
                <a:cs typeface="Times New Roman" panose="02020603050405020304" pitchFamily="18" charset="0"/>
              </a:rPr>
              <a:t> </a:t>
            </a:r>
            <a:r>
              <a:rPr lang="lt-LT" dirty="0" err="1">
                <a:solidFill>
                  <a:srgbClr val="24243E"/>
                </a:solidFill>
                <a:latin typeface="TT Norms Regular" panose="02000503030000020003" pitchFamily="50" charset="0"/>
                <a:ea typeface="Times New Roman" panose="02020603050405020304" pitchFamily="18" charset="0"/>
                <a:cs typeface="Times New Roman" panose="02020603050405020304" pitchFamily="18" charset="0"/>
              </a:rPr>
              <a:t>rugile@diversity.lt</a:t>
            </a:r>
            <a:endParaRPr lang="lt-LT" dirty="0">
              <a:solidFill>
                <a:srgbClr val="24243E"/>
              </a:solidFill>
              <a:latin typeface="TT Norms Regular" panose="02000503030000020003" pitchFamily="50" charset="0"/>
              <a:ea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23855" y="4258235"/>
            <a:ext cx="1092649" cy="1044711"/>
          </a:xfrm>
          <a:prstGeom prst="rect">
            <a:avLst/>
          </a:prstGeom>
        </p:spPr>
      </p:pic>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63678"/>
            <a:ext cx="9144000" cy="98322"/>
          </a:xfrm>
          <a:prstGeom prst="rect">
            <a:avLst/>
          </a:prstGeom>
        </p:spPr>
      </p:pic>
      <p:sp>
        <p:nvSpPr>
          <p:cNvPr id="12" name="Rectangle 11"/>
          <p:cNvSpPr/>
          <p:nvPr/>
        </p:nvSpPr>
        <p:spPr>
          <a:xfrm>
            <a:off x="0" y="-29542"/>
            <a:ext cx="9144000" cy="693220"/>
          </a:xfrm>
          <a:prstGeom prst="rect">
            <a:avLst/>
          </a:prstGeom>
          <a:solidFill>
            <a:srgbClr val="24243E"/>
          </a:solidFill>
          <a:ln>
            <a:solidFill>
              <a:srgbClr val="24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078890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5" y="-29543"/>
            <a:ext cx="9144000" cy="992929"/>
          </a:xfrm>
          <a:prstGeom prst="rect">
            <a:avLst/>
          </a:prstGeom>
          <a:solidFill>
            <a:srgbClr val="24243E"/>
          </a:solidFill>
          <a:ln>
            <a:solidFill>
              <a:srgbClr val="24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05" y="922535"/>
            <a:ext cx="9144000" cy="1545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382" y="154594"/>
            <a:ext cx="1299417" cy="570300"/>
          </a:xfrm>
          <a:prstGeom prst="rect">
            <a:avLst/>
          </a:prstGeom>
        </p:spPr>
      </p:pic>
      <p:sp>
        <p:nvSpPr>
          <p:cNvPr id="10" name="Title 3"/>
          <p:cNvSpPr txBox="1">
            <a:spLocks/>
          </p:cNvSpPr>
          <p:nvPr/>
        </p:nvSpPr>
        <p:spPr>
          <a:xfrm>
            <a:off x="581891" y="1303038"/>
            <a:ext cx="8494376" cy="506325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latin typeface="TT Norms Italic" panose="02000503020000090003" pitchFamily="50" charset="0"/>
                <a:ea typeface="+mn-ea"/>
                <a:cs typeface="+mn-cs"/>
              </a:rPr>
              <a:t>TRUMPAI</a:t>
            </a:r>
            <a:r>
              <a:rPr lang="en-US" sz="2400" b="1" dirty="0">
                <a:latin typeface="TT Norms Italic" panose="02000503020000090003" pitchFamily="50" charset="0"/>
              </a:rPr>
              <a:t> </a:t>
            </a:r>
            <a:r>
              <a:rPr lang="en-US" sz="1800" b="1" dirty="0">
                <a:latin typeface="TT Norms Italic" panose="02000503020000090003" pitchFamily="50" charset="0"/>
                <a:ea typeface="+mn-ea"/>
                <a:cs typeface="+mn-cs"/>
              </a:rPr>
              <a:t>APIE</a:t>
            </a:r>
            <a:r>
              <a:rPr lang="en-US" sz="2400" b="1" dirty="0">
                <a:latin typeface="TT Norms Italic" panose="02000503020000090003" pitchFamily="50" charset="0"/>
              </a:rPr>
              <a:t> </a:t>
            </a:r>
            <a:r>
              <a:rPr lang="en-US" sz="1800" b="1" dirty="0">
                <a:latin typeface="TT Norms Italic" panose="02000503020000090003" pitchFamily="50" charset="0"/>
                <a:ea typeface="+mn-ea"/>
                <a:cs typeface="+mn-cs"/>
              </a:rPr>
              <a:t>APKLAUSĄ</a:t>
            </a:r>
          </a:p>
          <a:p>
            <a:endParaRPr lang="en-US" sz="2400" b="1" dirty="0">
              <a:latin typeface="TT Norms Italic" panose="02000503020000090003" pitchFamily="50" charset="0"/>
            </a:endParaRPr>
          </a:p>
          <a:p>
            <a:pPr>
              <a:spcAft>
                <a:spcPts val="1200"/>
              </a:spcAft>
            </a:pPr>
            <a:r>
              <a:rPr lang="en-US" sz="1200" dirty="0">
                <a:latin typeface="TT Norms Italic" panose="02000503020000090003" pitchFamily="50" charset="0"/>
              </a:rPr>
              <a:t>2023 m. </a:t>
            </a:r>
            <a:r>
              <a:rPr lang="en-US" sz="1200" dirty="0" err="1">
                <a:latin typeface="TT Norms Italic" panose="02000503020000090003" pitchFamily="50" charset="0"/>
              </a:rPr>
              <a:t>sausio</a:t>
            </a:r>
            <a:r>
              <a:rPr lang="en-US" sz="1200" dirty="0">
                <a:latin typeface="TT Norms Italic" panose="02000503020000090003" pitchFamily="50" charset="0"/>
              </a:rPr>
              <a:t> – </a:t>
            </a:r>
            <a:r>
              <a:rPr lang="en-US" sz="1200" dirty="0" err="1">
                <a:latin typeface="TT Norms Italic" panose="02000503020000090003" pitchFamily="50" charset="0"/>
              </a:rPr>
              <a:t>vasario</a:t>
            </a:r>
            <a:r>
              <a:rPr lang="en-US" sz="1200" dirty="0">
                <a:latin typeface="TT Norms Italic" panose="02000503020000090003" pitchFamily="50" charset="0"/>
              </a:rPr>
              <a:t> </a:t>
            </a:r>
            <a:r>
              <a:rPr lang="en-US" sz="1200" dirty="0" err="1">
                <a:latin typeface="TT Norms Italic" panose="02000503020000090003" pitchFamily="50" charset="0"/>
              </a:rPr>
              <a:t>mėn</a:t>
            </a:r>
            <a:r>
              <a:rPr lang="en-US" sz="1200" dirty="0">
                <a:latin typeface="TT Norms Italic" panose="02000503020000090003" pitchFamily="50" charset="0"/>
              </a:rPr>
              <a:t>. </a:t>
            </a:r>
            <a:r>
              <a:rPr lang="en-US" sz="1200" dirty="0" err="1">
                <a:latin typeface="TT Norms Italic" panose="02000503020000090003" pitchFamily="50" charset="0"/>
              </a:rPr>
              <a:t>Lietuvos</a:t>
            </a:r>
            <a:r>
              <a:rPr lang="en-US" sz="1200" dirty="0">
                <a:latin typeface="TT Norms Italic" panose="02000503020000090003" pitchFamily="50" charset="0"/>
              </a:rPr>
              <a:t> </a:t>
            </a:r>
            <a:r>
              <a:rPr lang="en-US" sz="1200" dirty="0" err="1">
                <a:latin typeface="TT Norms Italic" panose="02000503020000090003" pitchFamily="50" charset="0"/>
              </a:rPr>
              <a:t>Įvairovės</a:t>
            </a:r>
            <a:r>
              <a:rPr lang="en-US" sz="1200" dirty="0">
                <a:latin typeface="TT Norms Italic" panose="02000503020000090003" pitchFamily="50" charset="0"/>
              </a:rPr>
              <a:t> </a:t>
            </a:r>
            <a:r>
              <a:rPr lang="en-US" sz="1200" dirty="0" err="1">
                <a:latin typeface="TT Norms Italic" panose="02000503020000090003" pitchFamily="50" charset="0"/>
              </a:rPr>
              <a:t>chartijos</a:t>
            </a:r>
            <a:r>
              <a:rPr lang="en-US" sz="1200" dirty="0">
                <a:latin typeface="TT Norms Italic" panose="02000503020000090003" pitchFamily="50" charset="0"/>
              </a:rPr>
              <a:t> </a:t>
            </a:r>
            <a:r>
              <a:rPr lang="en-US" sz="1200" dirty="0" err="1">
                <a:latin typeface="TT Norms Italic" panose="02000503020000090003" pitchFamily="50" charset="0"/>
              </a:rPr>
              <a:t>užsakymu</a:t>
            </a:r>
            <a:r>
              <a:rPr lang="en-US" sz="1200" dirty="0">
                <a:latin typeface="TT Norms Italic" panose="02000503020000090003" pitchFamily="50" charset="0"/>
              </a:rPr>
              <a:t> soc. </a:t>
            </a:r>
            <a:r>
              <a:rPr lang="en-US" sz="1200" dirty="0" err="1">
                <a:latin typeface="TT Norms Italic" panose="02000503020000090003" pitchFamily="50" charset="0"/>
              </a:rPr>
              <a:t>tyrimų</a:t>
            </a:r>
            <a:r>
              <a:rPr lang="en-US" sz="1200" dirty="0">
                <a:latin typeface="TT Norms Italic" panose="02000503020000090003" pitchFamily="50" charset="0"/>
              </a:rPr>
              <a:t> </a:t>
            </a:r>
            <a:r>
              <a:rPr lang="en-US" sz="1200" dirty="0" err="1">
                <a:latin typeface="TT Norms Italic" panose="02000503020000090003" pitchFamily="50" charset="0"/>
              </a:rPr>
              <a:t>bendrovė</a:t>
            </a:r>
            <a:r>
              <a:rPr lang="en-US" sz="1200" dirty="0">
                <a:latin typeface="TT Norms Italic" panose="02000503020000090003" pitchFamily="50" charset="0"/>
              </a:rPr>
              <a:t>  SPINTER </a:t>
            </a:r>
            <a:r>
              <a:rPr lang="en-US" sz="1200" dirty="0" err="1">
                <a:latin typeface="TT Norms Italic" panose="02000503020000090003" pitchFamily="50" charset="0"/>
              </a:rPr>
              <a:t>atliko</a:t>
            </a:r>
            <a:r>
              <a:rPr lang="en-US" sz="1200" dirty="0">
                <a:latin typeface="TT Norms Italic" panose="02000503020000090003" pitchFamily="50" charset="0"/>
              </a:rPr>
              <a:t> </a:t>
            </a:r>
            <a:r>
              <a:rPr lang="en-US" sz="1200" dirty="0" err="1">
                <a:latin typeface="TT Norms Italic" panose="02000503020000090003" pitchFamily="50" charset="0"/>
              </a:rPr>
              <a:t>reprezentatyvią</a:t>
            </a:r>
            <a:r>
              <a:rPr lang="en-US" sz="1200" dirty="0">
                <a:latin typeface="TT Norms Italic" panose="02000503020000090003" pitchFamily="50" charset="0"/>
              </a:rPr>
              <a:t> </a:t>
            </a:r>
            <a:r>
              <a:rPr lang="en-US" sz="1200" dirty="0" err="1">
                <a:latin typeface="TT Norms Italic" panose="02000503020000090003" pitchFamily="50" charset="0"/>
              </a:rPr>
              <a:t>šalies</a:t>
            </a:r>
            <a:r>
              <a:rPr lang="en-US" sz="1200" dirty="0">
                <a:latin typeface="TT Norms Italic" panose="02000503020000090003" pitchFamily="50" charset="0"/>
              </a:rPr>
              <a:t> </a:t>
            </a:r>
            <a:r>
              <a:rPr lang="en-US" sz="1200" dirty="0" err="1">
                <a:latin typeface="TT Norms Italic" panose="02000503020000090003" pitchFamily="50" charset="0"/>
              </a:rPr>
              <a:t>gyventojų</a:t>
            </a:r>
            <a:r>
              <a:rPr lang="en-US" sz="1200" dirty="0">
                <a:latin typeface="TT Norms Italic" panose="02000503020000090003" pitchFamily="50" charset="0"/>
              </a:rPr>
              <a:t>, </a:t>
            </a:r>
            <a:r>
              <a:rPr lang="en-US" sz="1200" dirty="0" err="1">
                <a:latin typeface="TT Norms Italic" panose="02000503020000090003" pitchFamily="50" charset="0"/>
              </a:rPr>
              <a:t>kurie</a:t>
            </a:r>
            <a:r>
              <a:rPr lang="en-US" sz="1200" dirty="0">
                <a:latin typeface="TT Norms Italic" panose="02000503020000090003" pitchFamily="50" charset="0"/>
              </a:rPr>
              <a:t> </a:t>
            </a:r>
            <a:r>
              <a:rPr lang="en-US" sz="1200" dirty="0" err="1">
                <a:latin typeface="TT Norms Italic" panose="02000503020000090003" pitchFamily="50" charset="0"/>
              </a:rPr>
              <a:t>grįžo</a:t>
            </a:r>
            <a:r>
              <a:rPr lang="en-US" sz="1200" dirty="0">
                <a:latin typeface="TT Norms Italic" panose="02000503020000090003" pitchFamily="50" charset="0"/>
              </a:rPr>
              <a:t> į </a:t>
            </a:r>
            <a:r>
              <a:rPr lang="en-US" sz="1200" dirty="0" err="1">
                <a:latin typeface="TT Norms Italic" panose="02000503020000090003" pitchFamily="50" charset="0"/>
              </a:rPr>
              <a:t>darbą</a:t>
            </a:r>
            <a:r>
              <a:rPr lang="en-US" sz="1200" dirty="0">
                <a:latin typeface="TT Norms Italic" panose="02000503020000090003" pitchFamily="50" charset="0"/>
              </a:rPr>
              <a:t> po </a:t>
            </a:r>
            <a:r>
              <a:rPr lang="en-US" sz="1200" dirty="0" err="1">
                <a:latin typeface="TT Norms Italic" panose="02000503020000090003" pitchFamily="50" charset="0"/>
              </a:rPr>
              <a:t>vaiko</a:t>
            </a:r>
            <a:r>
              <a:rPr lang="en-US" sz="1200" dirty="0">
                <a:latin typeface="TT Norms Italic" panose="02000503020000090003" pitchFamily="50" charset="0"/>
              </a:rPr>
              <a:t> </a:t>
            </a:r>
            <a:r>
              <a:rPr lang="en-US" sz="1200" dirty="0" err="1">
                <a:latin typeface="TT Norms Italic" panose="02000503020000090003" pitchFamily="50" charset="0"/>
              </a:rPr>
              <a:t>priežiūros</a:t>
            </a:r>
            <a:r>
              <a:rPr lang="en-US" sz="1200" dirty="0">
                <a:latin typeface="TT Norms Italic" panose="02000503020000090003" pitchFamily="50" charset="0"/>
              </a:rPr>
              <a:t> </a:t>
            </a:r>
            <a:r>
              <a:rPr lang="en-US" sz="1200" dirty="0" err="1">
                <a:latin typeface="TT Norms Italic" panose="02000503020000090003" pitchFamily="50" charset="0"/>
              </a:rPr>
              <a:t>atostogų</a:t>
            </a:r>
            <a:r>
              <a:rPr lang="en-US" sz="1200" dirty="0">
                <a:latin typeface="TT Norms Italic" panose="02000503020000090003" pitchFamily="50" charset="0"/>
              </a:rPr>
              <a:t>, </a:t>
            </a:r>
            <a:r>
              <a:rPr lang="en-US" sz="1200" dirty="0" err="1">
                <a:latin typeface="TT Norms Italic" panose="02000503020000090003" pitchFamily="50" charset="0"/>
              </a:rPr>
              <a:t>apklausą</a:t>
            </a:r>
            <a:r>
              <a:rPr lang="en-US" sz="1200" dirty="0">
                <a:latin typeface="TT Norms Italic" panose="02000503020000090003" pitchFamily="50" charset="0"/>
              </a:rPr>
              <a:t>. </a:t>
            </a:r>
            <a:r>
              <a:rPr lang="en-US" sz="1200" dirty="0" err="1">
                <a:latin typeface="TT Norms Italic" panose="02000503020000090003" pitchFamily="50" charset="0"/>
              </a:rPr>
              <a:t>Šios</a:t>
            </a:r>
            <a:r>
              <a:rPr lang="en-US" sz="1200" dirty="0">
                <a:latin typeface="TT Norms Italic" panose="02000503020000090003" pitchFamily="50" charset="0"/>
              </a:rPr>
              <a:t> </a:t>
            </a:r>
            <a:r>
              <a:rPr lang="en-US" sz="1200" dirty="0" err="1">
                <a:latin typeface="TT Norms Italic" panose="02000503020000090003" pitchFamily="50" charset="0"/>
              </a:rPr>
              <a:t>apklausos</a:t>
            </a:r>
            <a:r>
              <a:rPr lang="en-US" sz="1200" dirty="0">
                <a:latin typeface="TT Norms Italic" panose="02000503020000090003" pitchFamily="50" charset="0"/>
              </a:rPr>
              <a:t> </a:t>
            </a:r>
            <a:r>
              <a:rPr lang="en-US" sz="1200" dirty="0" err="1">
                <a:latin typeface="TT Norms Italic" panose="02000503020000090003" pitchFamily="50" charset="0"/>
              </a:rPr>
              <a:t>tikslas</a:t>
            </a:r>
            <a:r>
              <a:rPr lang="en-US" sz="1200" dirty="0">
                <a:latin typeface="TT Norms Italic" panose="02000503020000090003" pitchFamily="50" charset="0"/>
              </a:rPr>
              <a:t> </a:t>
            </a:r>
            <a:r>
              <a:rPr lang="en-US" sz="1200" dirty="0" err="1">
                <a:latin typeface="TT Norms Italic" panose="02000503020000090003" pitchFamily="50" charset="0"/>
              </a:rPr>
              <a:t>buvo</a:t>
            </a:r>
            <a:r>
              <a:rPr lang="en-US" sz="1200" dirty="0">
                <a:latin typeface="TT Norms Italic" panose="02000503020000090003" pitchFamily="50" charset="0"/>
              </a:rPr>
              <a:t> </a:t>
            </a:r>
            <a:r>
              <a:rPr lang="en-US" sz="1200" dirty="0" err="1">
                <a:latin typeface="TT Norms Italic" panose="02000503020000090003" pitchFamily="50" charset="0"/>
              </a:rPr>
              <a:t>išsiaiškinti</a:t>
            </a:r>
            <a:r>
              <a:rPr lang="en-US" sz="1200" dirty="0">
                <a:latin typeface="TT Norms Italic" panose="02000503020000090003" pitchFamily="50" charset="0"/>
              </a:rPr>
              <a:t> į </a:t>
            </a:r>
            <a:r>
              <a:rPr lang="en-US" sz="1200" dirty="0" err="1">
                <a:latin typeface="TT Norms Italic" panose="02000503020000090003" pitchFamily="50" charset="0"/>
              </a:rPr>
              <a:t>darbą</a:t>
            </a:r>
            <a:r>
              <a:rPr lang="en-US" sz="1200" dirty="0">
                <a:latin typeface="TT Norms Italic" panose="02000503020000090003" pitchFamily="50" charset="0"/>
              </a:rPr>
              <a:t> </a:t>
            </a:r>
            <a:r>
              <a:rPr lang="en-US" sz="1200" dirty="0" err="1">
                <a:latin typeface="TT Norms Italic" panose="02000503020000090003" pitchFamily="50" charset="0"/>
              </a:rPr>
              <a:t>grįžusių</a:t>
            </a:r>
            <a:r>
              <a:rPr lang="en-US" sz="1200" dirty="0">
                <a:latin typeface="TT Norms Italic" panose="02000503020000090003" pitchFamily="50" charset="0"/>
              </a:rPr>
              <a:t> </a:t>
            </a:r>
            <a:r>
              <a:rPr lang="en-US" sz="1200" dirty="0" err="1">
                <a:latin typeface="TT Norms Italic" panose="02000503020000090003" pitchFamily="50" charset="0"/>
              </a:rPr>
              <a:t>tėvų</a:t>
            </a:r>
            <a:r>
              <a:rPr lang="en-US" sz="1200" dirty="0">
                <a:latin typeface="TT Norms Italic" panose="02000503020000090003" pitchFamily="50" charset="0"/>
              </a:rPr>
              <a:t> </a:t>
            </a:r>
            <a:r>
              <a:rPr lang="en-US" sz="1200" dirty="0" err="1">
                <a:latin typeface="TT Norms Italic" panose="02000503020000090003" pitchFamily="50" charset="0"/>
              </a:rPr>
              <a:t>patirtis</a:t>
            </a:r>
            <a:r>
              <a:rPr lang="en-US" sz="1200" dirty="0">
                <a:latin typeface="TT Norms Italic" panose="02000503020000090003" pitchFamily="50" charset="0"/>
              </a:rPr>
              <a:t> </a:t>
            </a:r>
            <a:r>
              <a:rPr lang="en-US" sz="1200" dirty="0" err="1">
                <a:latin typeface="TT Norms Italic" panose="02000503020000090003" pitchFamily="50" charset="0"/>
              </a:rPr>
              <a:t>ir</a:t>
            </a:r>
            <a:r>
              <a:rPr lang="en-US" sz="1200" dirty="0">
                <a:latin typeface="TT Norms Italic" panose="02000503020000090003" pitchFamily="50" charset="0"/>
              </a:rPr>
              <a:t> </a:t>
            </a:r>
            <a:r>
              <a:rPr lang="en-US" sz="1200" dirty="0" err="1">
                <a:latin typeface="TT Norms Italic" panose="02000503020000090003" pitchFamily="50" charset="0"/>
              </a:rPr>
              <a:t>darbdavių</a:t>
            </a:r>
            <a:r>
              <a:rPr lang="en-US" sz="1200" dirty="0">
                <a:latin typeface="TT Norms Italic" panose="02000503020000090003" pitchFamily="50" charset="0"/>
              </a:rPr>
              <a:t> </a:t>
            </a:r>
            <a:r>
              <a:rPr lang="en-US" sz="1200" dirty="0" err="1">
                <a:latin typeface="TT Norms Italic" panose="02000503020000090003" pitchFamily="50" charset="0"/>
              </a:rPr>
              <a:t>pastangas</a:t>
            </a:r>
            <a:r>
              <a:rPr lang="en-US" sz="1200" dirty="0">
                <a:latin typeface="TT Norms Italic" panose="02000503020000090003" pitchFamily="50" charset="0"/>
              </a:rPr>
              <a:t> </a:t>
            </a:r>
            <a:r>
              <a:rPr lang="en-US" sz="1200" dirty="0" err="1">
                <a:latin typeface="TT Norms Italic" panose="02000503020000090003" pitchFamily="50" charset="0"/>
              </a:rPr>
              <a:t>išlaikant</a:t>
            </a:r>
            <a:r>
              <a:rPr lang="en-US" sz="1200" dirty="0">
                <a:latin typeface="TT Norms Italic" panose="02000503020000090003" pitchFamily="50" charset="0"/>
              </a:rPr>
              <a:t> </a:t>
            </a:r>
            <a:r>
              <a:rPr lang="en-US" sz="1200" dirty="0" err="1">
                <a:latin typeface="TT Norms Italic" panose="02000503020000090003" pitchFamily="50" charset="0"/>
              </a:rPr>
              <a:t>darbuotojus</a:t>
            </a:r>
            <a:r>
              <a:rPr lang="en-US" sz="1200" dirty="0">
                <a:latin typeface="TT Norms Italic" panose="02000503020000090003" pitchFamily="50" charset="0"/>
              </a:rPr>
              <a:t>.</a:t>
            </a:r>
          </a:p>
          <a:p>
            <a:pPr>
              <a:spcAft>
                <a:spcPts val="1200"/>
              </a:spcAft>
            </a:pPr>
            <a:r>
              <a:rPr lang="en-US" sz="1200" dirty="0" err="1">
                <a:latin typeface="TT Norms Italic" panose="02000503020000090003" pitchFamily="50" charset="0"/>
              </a:rPr>
              <a:t>Rezultatai</a:t>
            </a:r>
            <a:r>
              <a:rPr lang="en-US" sz="1200" dirty="0">
                <a:latin typeface="TT Norms Italic" panose="02000503020000090003" pitchFamily="50" charset="0"/>
              </a:rPr>
              <a:t> </a:t>
            </a:r>
            <a:r>
              <a:rPr lang="en-US" sz="1200" dirty="0" err="1">
                <a:latin typeface="TT Norms Italic" panose="02000503020000090003" pitchFamily="50" charset="0"/>
              </a:rPr>
              <a:t>rodo</a:t>
            </a:r>
            <a:r>
              <a:rPr lang="en-US" sz="1200" dirty="0">
                <a:latin typeface="TT Norms Italic" panose="02000503020000090003" pitchFamily="50" charset="0"/>
              </a:rPr>
              <a:t>, </a:t>
            </a:r>
            <a:r>
              <a:rPr lang="en-US" sz="1200" dirty="0" err="1">
                <a:latin typeface="TT Norms Italic" panose="02000503020000090003" pitchFamily="50" charset="0"/>
              </a:rPr>
              <a:t>kad</a:t>
            </a:r>
            <a:r>
              <a:rPr lang="en-US" sz="1200" dirty="0">
                <a:latin typeface="TT Norms Italic" panose="02000503020000090003" pitchFamily="50" charset="0"/>
              </a:rPr>
              <a:t> d</a:t>
            </a:r>
            <a:r>
              <a:rPr lang="lt-LT" sz="1200" dirty="0">
                <a:latin typeface="TT Norms Italic" panose="02000503020000090003" pitchFamily="50" charset="0"/>
              </a:rPr>
              <a:t>u trečdaliai </a:t>
            </a:r>
            <a:r>
              <a:rPr lang="en-US" sz="1200" dirty="0" err="1">
                <a:latin typeface="TT Norms Italic" panose="02000503020000090003" pitchFamily="50" charset="0"/>
              </a:rPr>
              <a:t>vaiko</a:t>
            </a:r>
            <a:r>
              <a:rPr lang="en-US" sz="1200" dirty="0">
                <a:latin typeface="TT Norms Italic" panose="02000503020000090003" pitchFamily="50" charset="0"/>
              </a:rPr>
              <a:t> </a:t>
            </a:r>
            <a:r>
              <a:rPr lang="en-US" sz="1200" dirty="0" err="1">
                <a:latin typeface="TT Norms Italic" panose="02000503020000090003" pitchFamily="50" charset="0"/>
              </a:rPr>
              <a:t>susilaukusių</a:t>
            </a:r>
            <a:r>
              <a:rPr lang="en-US" sz="1200" dirty="0">
                <a:latin typeface="TT Norms Italic" panose="02000503020000090003" pitchFamily="50" charset="0"/>
              </a:rPr>
              <a:t> </a:t>
            </a:r>
            <a:r>
              <a:rPr lang="en-US" sz="1200" dirty="0" err="1">
                <a:latin typeface="TT Norms Italic" panose="02000503020000090003" pitchFamily="50" charset="0"/>
              </a:rPr>
              <a:t>darbuotojų</a:t>
            </a:r>
            <a:r>
              <a:rPr lang="en-US" sz="1200" dirty="0">
                <a:latin typeface="TT Norms Italic" panose="02000503020000090003" pitchFamily="50" charset="0"/>
              </a:rPr>
              <a:t> </a:t>
            </a:r>
            <a:r>
              <a:rPr lang="lt-LT" sz="1200" dirty="0">
                <a:latin typeface="TT Norms Italic" panose="02000503020000090003" pitchFamily="50" charset="0"/>
              </a:rPr>
              <a:t>po vaiko priežiūros atostogų sugrįžo į savo buvusią darbovietę. Trečdalis </a:t>
            </a:r>
            <a:r>
              <a:rPr lang="en-US" sz="1200" dirty="0">
                <a:latin typeface="TT Norms Italic" panose="02000503020000090003" pitchFamily="50" charset="0"/>
              </a:rPr>
              <a:t>(32 proc.) </a:t>
            </a:r>
            <a:r>
              <a:rPr lang="lt-LT" sz="1200" dirty="0">
                <a:latin typeface="TT Norms Italic" panose="02000503020000090003" pitchFamily="50" charset="0"/>
              </a:rPr>
              <a:t>darbą </a:t>
            </a:r>
            <a:r>
              <a:rPr lang="en-US" sz="1200" dirty="0" err="1">
                <a:latin typeface="TT Norms Italic" panose="02000503020000090003" pitchFamily="50" charset="0"/>
              </a:rPr>
              <a:t>keitė</a:t>
            </a:r>
            <a:r>
              <a:rPr lang="en-US" sz="1200" dirty="0">
                <a:latin typeface="TT Norms Italic" panose="02000503020000090003" pitchFamily="50" charset="0"/>
              </a:rPr>
              <a:t>, </a:t>
            </a:r>
            <a:r>
              <a:rPr lang="en-US" sz="1200" dirty="0" err="1">
                <a:latin typeface="TT Norms Italic" panose="02000503020000090003" pitchFamily="50" charset="0"/>
              </a:rPr>
              <a:t>dažniausiai</a:t>
            </a:r>
            <a:r>
              <a:rPr lang="en-US" sz="1200" dirty="0">
                <a:latin typeface="TT Norms Italic" panose="02000503020000090003" pitchFamily="50" charset="0"/>
              </a:rPr>
              <a:t> </a:t>
            </a:r>
            <a:r>
              <a:rPr lang="en-US" sz="1200" dirty="0" err="1">
                <a:latin typeface="TT Norms Italic" panose="02000503020000090003" pitchFamily="50" charset="0"/>
              </a:rPr>
              <a:t>dėl</a:t>
            </a:r>
            <a:r>
              <a:rPr lang="en-US" sz="1200" dirty="0">
                <a:latin typeface="TT Norms Italic" panose="02000503020000090003" pitchFamily="50" charset="0"/>
              </a:rPr>
              <a:t> </a:t>
            </a:r>
            <a:r>
              <a:rPr lang="en-US" sz="1200" dirty="0" err="1">
                <a:latin typeface="TT Norms Italic" panose="02000503020000090003" pitchFamily="50" charset="0"/>
              </a:rPr>
              <a:t>kelių</a:t>
            </a:r>
            <a:r>
              <a:rPr lang="en-US" sz="1200" dirty="0">
                <a:latin typeface="TT Norms Italic" panose="02000503020000090003" pitchFamily="50" charset="0"/>
              </a:rPr>
              <a:t> </a:t>
            </a:r>
            <a:r>
              <a:rPr lang="en-US" sz="1200" dirty="0" err="1">
                <a:latin typeface="TT Norms Italic" panose="02000503020000090003" pitchFamily="50" charset="0"/>
              </a:rPr>
              <a:t>priežasčių</a:t>
            </a:r>
            <a:r>
              <a:rPr lang="en-US" sz="1200" dirty="0">
                <a:latin typeface="TT Norms Italic" panose="02000503020000090003" pitchFamily="50" charset="0"/>
              </a:rPr>
              <a:t>: kas </a:t>
            </a:r>
            <a:r>
              <a:rPr lang="en-US" sz="1200" dirty="0" err="1">
                <a:latin typeface="TT Norms Italic" panose="02000503020000090003" pitchFamily="50" charset="0"/>
              </a:rPr>
              <a:t>ketvirtas</a:t>
            </a:r>
            <a:r>
              <a:rPr lang="en-US" sz="1200" dirty="0">
                <a:latin typeface="TT Norms Italic" panose="02000503020000090003" pitchFamily="50" charset="0"/>
              </a:rPr>
              <a:t> </a:t>
            </a:r>
            <a:r>
              <a:rPr lang="en-US" sz="1200" dirty="0" err="1">
                <a:latin typeface="TT Norms Italic" panose="02000503020000090003" pitchFamily="50" charset="0"/>
              </a:rPr>
              <a:t>išeiti</a:t>
            </a:r>
            <a:r>
              <a:rPr lang="en-US" sz="1200" dirty="0">
                <a:latin typeface="TT Norms Italic" panose="02000503020000090003" pitchFamily="50" charset="0"/>
              </a:rPr>
              <a:t> </a:t>
            </a:r>
            <a:r>
              <a:rPr lang="en-US" sz="1200" dirty="0" err="1">
                <a:latin typeface="TT Norms Italic" panose="02000503020000090003" pitchFamily="50" charset="0"/>
              </a:rPr>
              <a:t>iš</a:t>
            </a:r>
            <a:r>
              <a:rPr lang="en-US" sz="1200" dirty="0">
                <a:latin typeface="TT Norms Italic" panose="02000503020000090003" pitchFamily="50" charset="0"/>
              </a:rPr>
              <a:t> </a:t>
            </a:r>
            <a:r>
              <a:rPr lang="en-US" sz="1200" dirty="0" err="1">
                <a:latin typeface="TT Norms Italic" panose="02000503020000090003" pitchFamily="50" charset="0"/>
              </a:rPr>
              <a:t>darbo</a:t>
            </a:r>
            <a:r>
              <a:rPr lang="en-US" sz="1200" dirty="0">
                <a:latin typeface="TT Norms Italic" panose="02000503020000090003" pitchFamily="50" charset="0"/>
              </a:rPr>
              <a:t> </a:t>
            </a:r>
            <a:r>
              <a:rPr lang="en-US" sz="1200" dirty="0" err="1">
                <a:latin typeface="TT Norms Italic" panose="02000503020000090003" pitchFamily="50" charset="0"/>
              </a:rPr>
              <a:t>norėjo</a:t>
            </a:r>
            <a:r>
              <a:rPr lang="en-US" sz="1200" dirty="0">
                <a:latin typeface="TT Norms Italic" panose="02000503020000090003" pitchFamily="50" charset="0"/>
              </a:rPr>
              <a:t> </a:t>
            </a:r>
            <a:r>
              <a:rPr lang="en-US" sz="1200" dirty="0" err="1">
                <a:latin typeface="TT Norms Italic" panose="02000503020000090003" pitchFamily="50" charset="0"/>
              </a:rPr>
              <a:t>dar</a:t>
            </a:r>
            <a:r>
              <a:rPr lang="en-US" sz="1200" dirty="0">
                <a:latin typeface="TT Norms Italic" panose="02000503020000090003" pitchFamily="50" charset="0"/>
              </a:rPr>
              <a:t> </a:t>
            </a:r>
            <a:r>
              <a:rPr lang="en-US" sz="1200" dirty="0" err="1">
                <a:latin typeface="TT Norms Italic" panose="02000503020000090003" pitchFamily="50" charset="0"/>
              </a:rPr>
              <a:t>iki</a:t>
            </a:r>
            <a:r>
              <a:rPr lang="en-US" sz="1200" dirty="0">
                <a:latin typeface="TT Norms Italic" panose="02000503020000090003" pitchFamily="50" charset="0"/>
              </a:rPr>
              <a:t> </a:t>
            </a:r>
            <a:r>
              <a:rPr lang="en-US" sz="1200" dirty="0" err="1">
                <a:latin typeface="TT Norms Italic" panose="02000503020000090003" pitchFamily="50" charset="0"/>
              </a:rPr>
              <a:t>vaiko</a:t>
            </a:r>
            <a:r>
              <a:rPr lang="en-US" sz="1200" dirty="0">
                <a:latin typeface="TT Norms Italic" panose="02000503020000090003" pitchFamily="50" charset="0"/>
              </a:rPr>
              <a:t> </a:t>
            </a:r>
            <a:r>
              <a:rPr lang="en-US" sz="1200" dirty="0" err="1">
                <a:latin typeface="TT Norms Italic" panose="02000503020000090003" pitchFamily="50" charset="0"/>
              </a:rPr>
              <a:t>priežiūros</a:t>
            </a:r>
            <a:r>
              <a:rPr lang="en-US" sz="1200" dirty="0">
                <a:latin typeface="TT Norms Italic" panose="02000503020000090003" pitchFamily="50" charset="0"/>
              </a:rPr>
              <a:t> </a:t>
            </a:r>
            <a:r>
              <a:rPr lang="en-US" sz="1200" dirty="0" err="1">
                <a:latin typeface="TT Norms Italic" panose="02000503020000090003" pitchFamily="50" charset="0"/>
              </a:rPr>
              <a:t>atostogų</a:t>
            </a:r>
            <a:r>
              <a:rPr lang="en-US" sz="1200" dirty="0">
                <a:latin typeface="TT Norms Italic" panose="02000503020000090003" pitchFamily="50" charset="0"/>
              </a:rPr>
              <a:t> (25 proc.), 23 proc. </a:t>
            </a:r>
            <a:r>
              <a:rPr lang="en-US" sz="1200" dirty="0" err="1">
                <a:latin typeface="TT Norms Italic" panose="02000503020000090003" pitchFamily="50" charset="0"/>
              </a:rPr>
              <a:t>sprendimui</a:t>
            </a:r>
            <a:r>
              <a:rPr lang="en-US" sz="1200" dirty="0">
                <a:latin typeface="TT Norms Italic" panose="02000503020000090003" pitchFamily="50" charset="0"/>
              </a:rPr>
              <a:t> </a:t>
            </a:r>
            <a:r>
              <a:rPr lang="en-US" sz="1200" dirty="0" err="1">
                <a:latin typeface="TT Norms Italic" panose="02000503020000090003" pitchFamily="50" charset="0"/>
              </a:rPr>
              <a:t>įtakos</a:t>
            </a:r>
            <a:r>
              <a:rPr lang="en-US" sz="1200" dirty="0">
                <a:latin typeface="TT Norms Italic" panose="02000503020000090003" pitchFamily="50" charset="0"/>
              </a:rPr>
              <a:t> </a:t>
            </a:r>
            <a:r>
              <a:rPr lang="en-US" sz="1200" dirty="0" err="1">
                <a:latin typeface="TT Norms Italic" panose="02000503020000090003" pitchFamily="50" charset="0"/>
              </a:rPr>
              <a:t>turėjo</a:t>
            </a:r>
            <a:r>
              <a:rPr lang="en-US" sz="1200" dirty="0">
                <a:latin typeface="TT Norms Italic" panose="02000503020000090003" pitchFamily="50" charset="0"/>
              </a:rPr>
              <a:t> tai, </a:t>
            </a:r>
            <a:r>
              <a:rPr lang="en-US" sz="1200" dirty="0" err="1">
                <a:latin typeface="TT Norms Italic" panose="02000503020000090003" pitchFamily="50" charset="0"/>
              </a:rPr>
              <a:t>kad</a:t>
            </a:r>
            <a:r>
              <a:rPr lang="en-US" sz="1200" dirty="0">
                <a:latin typeface="TT Norms Italic" panose="02000503020000090003" pitchFamily="50" charset="0"/>
              </a:rPr>
              <a:t> </a:t>
            </a:r>
            <a:r>
              <a:rPr lang="lt-LT" sz="1200" dirty="0">
                <a:latin typeface="TT Norms Italic" panose="02000503020000090003" pitchFamily="50" charset="0"/>
              </a:rPr>
              <a:t>darbdavys nesiūlė lankstaus darbo grafiko, atlyginimas nekilo kaip kitų kolegų</a:t>
            </a:r>
            <a:r>
              <a:rPr lang="en-US" sz="1200" dirty="0">
                <a:latin typeface="TT Norms Italic" panose="02000503020000090003" pitchFamily="50" charset="0"/>
              </a:rPr>
              <a:t> (22 proc.)</a:t>
            </a:r>
            <a:r>
              <a:rPr lang="lt-LT" sz="1200" dirty="0">
                <a:latin typeface="TT Norms Italic" panose="02000503020000090003" pitchFamily="50" charset="0"/>
              </a:rPr>
              <a:t>, nebuvo karjeros ir/ar profesinio </a:t>
            </a:r>
            <a:r>
              <a:rPr lang="en-US" sz="1200" dirty="0" err="1">
                <a:latin typeface="TT Norms Italic" panose="02000503020000090003" pitchFamily="50" charset="0"/>
              </a:rPr>
              <a:t>augimo</a:t>
            </a:r>
            <a:r>
              <a:rPr lang="en-US" sz="1200" dirty="0">
                <a:latin typeface="TT Norms Italic" panose="02000503020000090003" pitchFamily="50" charset="0"/>
              </a:rPr>
              <a:t> </a:t>
            </a:r>
            <a:r>
              <a:rPr lang="lt-LT" sz="1200" dirty="0">
                <a:latin typeface="TT Norms Italic" panose="02000503020000090003" pitchFamily="50" charset="0"/>
              </a:rPr>
              <a:t>galimybių</a:t>
            </a:r>
            <a:r>
              <a:rPr lang="en-US" sz="1200" dirty="0">
                <a:latin typeface="TT Norms Italic" panose="02000503020000090003" pitchFamily="50" charset="0"/>
              </a:rPr>
              <a:t> (21 proc.).</a:t>
            </a:r>
            <a:endParaRPr lang="lt-LT" sz="1200" dirty="0">
              <a:solidFill>
                <a:schemeClr val="tx1">
                  <a:lumMod val="65000"/>
                  <a:lumOff val="35000"/>
                </a:schemeClr>
              </a:solidFill>
              <a:latin typeface="TT Norms Italic" panose="02000503020000090003" pitchFamily="50" charset="0"/>
            </a:endParaRPr>
          </a:p>
          <a:p>
            <a:pPr>
              <a:spcAft>
                <a:spcPts val="1200"/>
              </a:spcAft>
            </a:pPr>
            <a:r>
              <a:rPr lang="lt-LT" sz="1200" dirty="0">
                <a:latin typeface="TT Norms Italic" panose="02000503020000090003" pitchFamily="50" charset="0"/>
              </a:rPr>
              <a:t>Beveik pus</a:t>
            </a:r>
            <a:r>
              <a:rPr lang="en-US" sz="1200" dirty="0">
                <a:latin typeface="TT Norms Italic" panose="02000503020000090003" pitchFamily="50" charset="0"/>
              </a:rPr>
              <a:t>ė (47 proc.) </a:t>
            </a:r>
            <a:r>
              <a:rPr lang="en-US" sz="1200" dirty="0" err="1">
                <a:latin typeface="TT Norms Italic" panose="02000503020000090003" pitchFamily="50" charset="0"/>
              </a:rPr>
              <a:t>darbuotojų</a:t>
            </a:r>
            <a:r>
              <a:rPr lang="en-US" sz="1200" dirty="0">
                <a:latin typeface="TT Norms Italic" panose="02000503020000090003" pitchFamily="50" charset="0"/>
              </a:rPr>
              <a:t> </a:t>
            </a:r>
            <a:r>
              <a:rPr lang="en-US" sz="1200" dirty="0" err="1">
                <a:latin typeface="TT Norms Italic" panose="02000503020000090003" pitchFamily="50" charset="0"/>
              </a:rPr>
              <a:t>sugrįžus</a:t>
            </a:r>
            <a:r>
              <a:rPr lang="en-US" sz="1200" dirty="0">
                <a:latin typeface="TT Norms Italic" panose="02000503020000090003" pitchFamily="50" charset="0"/>
              </a:rPr>
              <a:t> </a:t>
            </a:r>
            <a:r>
              <a:rPr lang="en-US" sz="1200" dirty="0" err="1">
                <a:latin typeface="TT Norms Italic" panose="02000503020000090003" pitchFamily="50" charset="0"/>
              </a:rPr>
              <a:t>iš</a:t>
            </a:r>
            <a:r>
              <a:rPr lang="en-US" sz="1200" dirty="0">
                <a:latin typeface="TT Norms Italic" panose="02000503020000090003" pitchFamily="50" charset="0"/>
              </a:rPr>
              <a:t> 1 </a:t>
            </a:r>
            <a:r>
              <a:rPr lang="en-US" sz="1200" dirty="0" err="1">
                <a:latin typeface="TT Norms Italic" panose="02000503020000090003" pitchFamily="50" charset="0"/>
              </a:rPr>
              <a:t>ar</a:t>
            </a:r>
            <a:r>
              <a:rPr lang="en-US" sz="1200" dirty="0">
                <a:latin typeface="TT Norms Italic" panose="02000503020000090003" pitchFamily="50" charset="0"/>
              </a:rPr>
              <a:t> 2-jų </a:t>
            </a:r>
            <a:r>
              <a:rPr lang="en-US" sz="1200" dirty="0" err="1">
                <a:latin typeface="TT Norms Italic" panose="02000503020000090003" pitchFamily="50" charset="0"/>
              </a:rPr>
              <a:t>metus</a:t>
            </a:r>
            <a:r>
              <a:rPr lang="en-US" sz="1200" dirty="0">
                <a:latin typeface="TT Norms Italic" panose="02000503020000090003" pitchFamily="50" charset="0"/>
              </a:rPr>
              <a:t> </a:t>
            </a:r>
            <a:r>
              <a:rPr lang="en-US" sz="1200" dirty="0" err="1">
                <a:latin typeface="TT Norms Italic" panose="02000503020000090003" pitchFamily="50" charset="0"/>
              </a:rPr>
              <a:t>trukusių</a:t>
            </a:r>
            <a:r>
              <a:rPr lang="en-US" sz="1200" dirty="0">
                <a:latin typeface="TT Norms Italic" panose="02000503020000090003" pitchFamily="50" charset="0"/>
              </a:rPr>
              <a:t> </a:t>
            </a:r>
            <a:r>
              <a:rPr lang="en-US" sz="1200" dirty="0" err="1">
                <a:latin typeface="TT Norms Italic" panose="02000503020000090003" pitchFamily="50" charset="0"/>
              </a:rPr>
              <a:t>vaiko</a:t>
            </a:r>
            <a:r>
              <a:rPr lang="en-US" sz="1200" dirty="0">
                <a:latin typeface="TT Norms Italic" panose="02000503020000090003" pitchFamily="50" charset="0"/>
              </a:rPr>
              <a:t> </a:t>
            </a:r>
            <a:r>
              <a:rPr lang="en-US" sz="1200" dirty="0" err="1">
                <a:latin typeface="TT Norms Italic" panose="02000503020000090003" pitchFamily="50" charset="0"/>
              </a:rPr>
              <a:t>priežiūros</a:t>
            </a:r>
            <a:r>
              <a:rPr lang="en-US" sz="1200" dirty="0">
                <a:latin typeface="TT Norms Italic" panose="02000503020000090003" pitchFamily="50" charset="0"/>
              </a:rPr>
              <a:t> </a:t>
            </a:r>
            <a:r>
              <a:rPr lang="en-US" sz="1200" dirty="0" err="1">
                <a:latin typeface="TT Norms Italic" panose="02000503020000090003" pitchFamily="50" charset="0"/>
              </a:rPr>
              <a:t>atostogų</a:t>
            </a:r>
            <a:r>
              <a:rPr lang="en-US" sz="1200" dirty="0">
                <a:latin typeface="TT Norms Italic" panose="02000503020000090003" pitchFamily="50" charset="0"/>
              </a:rPr>
              <a:t> </a:t>
            </a:r>
            <a:r>
              <a:rPr lang="en-US" sz="1200" dirty="0" err="1">
                <a:latin typeface="TT Norms Italic" panose="02000503020000090003" pitchFamily="50" charset="0"/>
              </a:rPr>
              <a:t>gavo</a:t>
            </a:r>
            <a:r>
              <a:rPr lang="en-US" sz="1200" dirty="0">
                <a:latin typeface="TT Norms Italic" panose="02000503020000090003" pitchFamily="50" charset="0"/>
              </a:rPr>
              <a:t> </a:t>
            </a:r>
            <a:r>
              <a:rPr lang="en-US" sz="1200" dirty="0" err="1">
                <a:latin typeface="TT Norms Italic" panose="02000503020000090003" pitchFamily="50" charset="0"/>
              </a:rPr>
              <a:t>tokį</a:t>
            </a:r>
            <a:r>
              <a:rPr lang="en-US" sz="1200" dirty="0">
                <a:latin typeface="TT Norms Italic" panose="02000503020000090003" pitchFamily="50" charset="0"/>
              </a:rPr>
              <a:t> </a:t>
            </a:r>
            <a:r>
              <a:rPr lang="en-US" sz="1200" dirty="0" err="1">
                <a:latin typeface="TT Norms Italic" panose="02000503020000090003" pitchFamily="50" charset="0"/>
              </a:rPr>
              <a:t>patį</a:t>
            </a:r>
            <a:r>
              <a:rPr lang="en-US" sz="1200" dirty="0">
                <a:latin typeface="TT Norms Italic" panose="02000503020000090003" pitchFamily="50" charset="0"/>
              </a:rPr>
              <a:t> </a:t>
            </a:r>
            <a:r>
              <a:rPr lang="en-US" sz="1200" dirty="0" err="1">
                <a:latin typeface="TT Norms Italic" panose="02000503020000090003" pitchFamily="50" charset="0"/>
              </a:rPr>
              <a:t>atlyginimą</a:t>
            </a:r>
            <a:r>
              <a:rPr lang="en-US" sz="1200" dirty="0">
                <a:latin typeface="TT Norms Italic" panose="02000503020000090003" pitchFamily="50" charset="0"/>
              </a:rPr>
              <a:t>, </a:t>
            </a:r>
            <a:r>
              <a:rPr lang="en-US" sz="1200" dirty="0" err="1">
                <a:latin typeface="TT Norms Italic" panose="02000503020000090003" pitchFamily="50" charset="0"/>
              </a:rPr>
              <a:t>kokį</a:t>
            </a:r>
            <a:r>
              <a:rPr lang="en-US" sz="1200" dirty="0">
                <a:latin typeface="TT Norms Italic" panose="02000503020000090003" pitchFamily="50" charset="0"/>
              </a:rPr>
              <a:t> </a:t>
            </a:r>
            <a:r>
              <a:rPr lang="en-US" sz="1200" dirty="0" err="1">
                <a:latin typeface="TT Norms Italic" panose="02000503020000090003" pitchFamily="50" charset="0"/>
              </a:rPr>
              <a:t>gavo</a:t>
            </a:r>
            <a:r>
              <a:rPr lang="en-US" sz="1200" dirty="0">
                <a:latin typeface="TT Norms Italic" panose="02000503020000090003" pitchFamily="50" charset="0"/>
              </a:rPr>
              <a:t> </a:t>
            </a:r>
            <a:r>
              <a:rPr lang="en-US" sz="1200" dirty="0" err="1">
                <a:latin typeface="TT Norms Italic" panose="02000503020000090003" pitchFamily="50" charset="0"/>
              </a:rPr>
              <a:t>prieš</a:t>
            </a:r>
            <a:r>
              <a:rPr lang="en-US" sz="1200" dirty="0">
                <a:latin typeface="TT Norms Italic" panose="02000503020000090003" pitchFamily="50" charset="0"/>
              </a:rPr>
              <a:t> </a:t>
            </a:r>
            <a:r>
              <a:rPr lang="en-US" sz="1200" dirty="0" err="1">
                <a:latin typeface="TT Norms Italic" panose="02000503020000090003" pitchFamily="50" charset="0"/>
              </a:rPr>
              <a:t>išeinant</a:t>
            </a:r>
            <a:r>
              <a:rPr lang="en-US" sz="1200" dirty="0">
                <a:latin typeface="TT Norms Italic" panose="02000503020000090003" pitchFamily="50" charset="0"/>
              </a:rPr>
              <a:t>. </a:t>
            </a:r>
            <a:r>
              <a:rPr lang="en-US" sz="1200" dirty="0" err="1">
                <a:latin typeface="TT Norms Italic" panose="02000503020000090003" pitchFamily="50" charset="0"/>
              </a:rPr>
              <a:t>Trečdaliui</a:t>
            </a:r>
            <a:r>
              <a:rPr lang="en-US" sz="1200" dirty="0">
                <a:latin typeface="TT Norms Italic" panose="02000503020000090003" pitchFamily="50" charset="0"/>
              </a:rPr>
              <a:t> </a:t>
            </a:r>
            <a:r>
              <a:rPr lang="en-US" sz="1200" dirty="0" err="1">
                <a:latin typeface="TT Norms Italic" panose="02000503020000090003" pitchFamily="50" charset="0"/>
              </a:rPr>
              <a:t>atlyginimas</a:t>
            </a:r>
            <a:r>
              <a:rPr lang="en-US" sz="1200" dirty="0">
                <a:latin typeface="TT Norms Italic" panose="02000503020000090003" pitchFamily="50" charset="0"/>
              </a:rPr>
              <a:t> </a:t>
            </a:r>
            <a:r>
              <a:rPr lang="en-US" sz="1200" dirty="0" err="1">
                <a:latin typeface="TT Norms Italic" panose="02000503020000090003" pitchFamily="50" charset="0"/>
              </a:rPr>
              <a:t>augo</a:t>
            </a:r>
            <a:r>
              <a:rPr lang="en-US" sz="1200" dirty="0">
                <a:latin typeface="TT Norms Italic" panose="02000503020000090003" pitchFamily="50" charset="0"/>
              </a:rPr>
              <a:t>, </a:t>
            </a:r>
            <a:r>
              <a:rPr lang="en-US" sz="1200" dirty="0" err="1">
                <a:latin typeface="TT Norms Italic" panose="02000503020000090003" pitchFamily="50" charset="0"/>
              </a:rPr>
              <a:t>dažniausiai</a:t>
            </a:r>
            <a:r>
              <a:rPr lang="en-US" sz="1200" dirty="0">
                <a:latin typeface="TT Norms Italic" panose="02000503020000090003" pitchFamily="50" charset="0"/>
              </a:rPr>
              <a:t> toms </a:t>
            </a:r>
            <a:r>
              <a:rPr lang="en-US" sz="1200" dirty="0" err="1">
                <a:latin typeface="TT Norms Italic" panose="02000503020000090003" pitchFamily="50" charset="0"/>
              </a:rPr>
              <a:t>ir</a:t>
            </a:r>
            <a:r>
              <a:rPr lang="en-US" sz="1200" dirty="0">
                <a:latin typeface="TT Norms Italic" panose="02000503020000090003" pitchFamily="50" charset="0"/>
              </a:rPr>
              <a:t> </a:t>
            </a:r>
            <a:r>
              <a:rPr lang="en-US" sz="1200" dirty="0" err="1">
                <a:latin typeface="TT Norms Italic" panose="02000503020000090003" pitchFamily="50" charset="0"/>
              </a:rPr>
              <a:t>tiems</a:t>
            </a:r>
            <a:r>
              <a:rPr lang="en-US" sz="1200" dirty="0">
                <a:latin typeface="TT Norms Italic" panose="02000503020000090003" pitchFamily="50" charset="0"/>
              </a:rPr>
              <a:t>, </a:t>
            </a:r>
            <a:r>
              <a:rPr lang="en-US" sz="1200" dirty="0" err="1">
                <a:latin typeface="TT Norms Italic" panose="02000503020000090003" pitchFamily="50" charset="0"/>
              </a:rPr>
              <a:t>kurios</a:t>
            </a:r>
            <a:r>
              <a:rPr lang="en-US" sz="1200" dirty="0">
                <a:latin typeface="TT Norms Italic" panose="02000503020000090003" pitchFamily="50" charset="0"/>
              </a:rPr>
              <a:t> </a:t>
            </a:r>
            <a:r>
              <a:rPr lang="en-US" sz="1200" dirty="0" err="1">
                <a:latin typeface="TT Norms Italic" panose="02000503020000090003" pitchFamily="50" charset="0"/>
              </a:rPr>
              <a:t>keitė</a:t>
            </a:r>
            <a:r>
              <a:rPr lang="en-US" sz="1200" dirty="0">
                <a:latin typeface="TT Norms Italic" panose="02000503020000090003" pitchFamily="50" charset="0"/>
              </a:rPr>
              <a:t> </a:t>
            </a:r>
            <a:r>
              <a:rPr lang="en-US" sz="1200" dirty="0" err="1">
                <a:latin typeface="TT Norms Italic" panose="02000503020000090003" pitchFamily="50" charset="0"/>
              </a:rPr>
              <a:t>darbovietę</a:t>
            </a:r>
            <a:r>
              <a:rPr lang="en-US" sz="1200" dirty="0">
                <a:latin typeface="TT Norms Italic" panose="02000503020000090003" pitchFamily="50" charset="0"/>
              </a:rPr>
              <a:t> </a:t>
            </a:r>
            <a:r>
              <a:rPr lang="en-US" sz="1200" dirty="0" err="1">
                <a:latin typeface="TT Norms Italic" panose="02000503020000090003" pitchFamily="50" charset="0"/>
              </a:rPr>
              <a:t>ir</a:t>
            </a:r>
            <a:r>
              <a:rPr lang="en-US" sz="1200" dirty="0">
                <a:latin typeface="TT Norms Italic" panose="02000503020000090003" pitchFamily="50" charset="0"/>
              </a:rPr>
              <a:t>/</a:t>
            </a:r>
            <a:r>
              <a:rPr lang="en-US" sz="1200" dirty="0" err="1">
                <a:latin typeface="TT Norms Italic" panose="02000503020000090003" pitchFamily="50" charset="0"/>
              </a:rPr>
              <a:t>arba</a:t>
            </a:r>
            <a:r>
              <a:rPr lang="en-US" sz="1200" dirty="0">
                <a:latin typeface="TT Norms Italic" panose="02000503020000090003" pitchFamily="50" charset="0"/>
              </a:rPr>
              <a:t> </a:t>
            </a:r>
            <a:r>
              <a:rPr lang="en-US" sz="1200" dirty="0" err="1">
                <a:latin typeface="TT Norms Italic" panose="02000503020000090003" pitchFamily="50" charset="0"/>
              </a:rPr>
              <a:t>buvo</a:t>
            </a:r>
            <a:r>
              <a:rPr lang="en-US" sz="1200" dirty="0">
                <a:latin typeface="TT Norms Italic" panose="02000503020000090003" pitchFamily="50" charset="0"/>
              </a:rPr>
              <a:t> </a:t>
            </a:r>
            <a:r>
              <a:rPr lang="en-US" sz="1200" dirty="0" err="1">
                <a:latin typeface="TT Norms Italic" panose="02000503020000090003" pitchFamily="50" charset="0"/>
              </a:rPr>
              <a:t>iki</a:t>
            </a:r>
            <a:r>
              <a:rPr lang="en-US" sz="1200" dirty="0">
                <a:latin typeface="TT Norms Italic" panose="02000503020000090003" pitchFamily="50" charset="0"/>
              </a:rPr>
              <a:t> 40 </a:t>
            </a:r>
            <a:r>
              <a:rPr lang="en-US" sz="1200" dirty="0" err="1">
                <a:latin typeface="TT Norms Italic" panose="02000503020000090003" pitchFamily="50" charset="0"/>
              </a:rPr>
              <a:t>metų</a:t>
            </a:r>
            <a:r>
              <a:rPr lang="en-US" sz="1200" dirty="0">
                <a:latin typeface="TT Norms Italic" panose="02000503020000090003" pitchFamily="50" charset="0"/>
              </a:rPr>
              <a:t> </a:t>
            </a:r>
            <a:r>
              <a:rPr lang="en-US" sz="1200" dirty="0" err="1">
                <a:latin typeface="TT Norms Italic" panose="02000503020000090003" pitchFamily="50" charset="0"/>
              </a:rPr>
              <a:t>amžiaus</a:t>
            </a:r>
            <a:r>
              <a:rPr lang="en-US" sz="1200" dirty="0">
                <a:latin typeface="TT Norms Italic" panose="02000503020000090003" pitchFamily="50" charset="0"/>
              </a:rPr>
              <a:t>.</a:t>
            </a:r>
            <a:endParaRPr lang="en-US" sz="1200" dirty="0">
              <a:solidFill>
                <a:schemeClr val="tx1">
                  <a:lumMod val="65000"/>
                  <a:lumOff val="35000"/>
                </a:schemeClr>
              </a:solidFill>
              <a:latin typeface="TT Norms Italic" panose="02000503020000090003" pitchFamily="50" charset="0"/>
            </a:endParaRPr>
          </a:p>
          <a:p>
            <a:pPr>
              <a:spcAft>
                <a:spcPts val="1200"/>
              </a:spcAft>
            </a:pPr>
            <a:r>
              <a:rPr lang="en-US" sz="1200" dirty="0">
                <a:latin typeface="TT Norms Italic" panose="02000503020000090003" pitchFamily="50" charset="0"/>
              </a:rPr>
              <a:t>Kas </a:t>
            </a:r>
            <a:r>
              <a:rPr lang="en-US" sz="1200" dirty="0" err="1">
                <a:latin typeface="TT Norms Italic" panose="02000503020000090003" pitchFamily="50" charset="0"/>
              </a:rPr>
              <a:t>antro</a:t>
            </a:r>
            <a:r>
              <a:rPr lang="en-US" sz="1200" dirty="0">
                <a:latin typeface="TT Norms Italic" panose="02000503020000090003" pitchFamily="50" charset="0"/>
              </a:rPr>
              <a:t>/s </a:t>
            </a:r>
            <a:r>
              <a:rPr lang="en-US" sz="1200" dirty="0" err="1">
                <a:latin typeface="TT Norms Italic" panose="02000503020000090003" pitchFamily="50" charset="0"/>
              </a:rPr>
              <a:t>darbuotojo</a:t>
            </a:r>
            <a:r>
              <a:rPr lang="en-US" sz="1200" dirty="0">
                <a:latin typeface="TT Norms Italic" panose="02000503020000090003" pitchFamily="50" charset="0"/>
              </a:rPr>
              <a:t>/s </a:t>
            </a:r>
            <a:r>
              <a:rPr lang="en-US" sz="1200" dirty="0" err="1">
                <a:latin typeface="TT Norms Italic" panose="02000503020000090003" pitchFamily="50" charset="0"/>
              </a:rPr>
              <a:t>darbdaviai</a:t>
            </a:r>
            <a:r>
              <a:rPr lang="en-US" sz="1200" dirty="0">
                <a:latin typeface="TT Norms Italic" panose="02000503020000090003" pitchFamily="50" charset="0"/>
              </a:rPr>
              <a:t> </a:t>
            </a:r>
            <a:r>
              <a:rPr lang="en-US" sz="1200" dirty="0" err="1">
                <a:latin typeface="TT Norms Italic" panose="02000503020000090003" pitchFamily="50" charset="0"/>
              </a:rPr>
              <a:t>nesiteiravo</a:t>
            </a:r>
            <a:r>
              <a:rPr lang="en-US" sz="1200" dirty="0">
                <a:latin typeface="TT Norms Italic" panose="02000503020000090003" pitchFamily="50" charset="0"/>
              </a:rPr>
              <a:t> </a:t>
            </a:r>
            <a:r>
              <a:rPr lang="en-US" sz="1200" dirty="0" err="1">
                <a:latin typeface="TT Norms Italic" panose="02000503020000090003" pitchFamily="50" charset="0"/>
              </a:rPr>
              <a:t>apie</a:t>
            </a:r>
            <a:r>
              <a:rPr lang="en-US" sz="1200" dirty="0">
                <a:latin typeface="TT Norms Italic" panose="02000503020000090003" pitchFamily="50" charset="0"/>
              </a:rPr>
              <a:t> </a:t>
            </a:r>
            <a:r>
              <a:rPr lang="en-US" sz="1200" dirty="0" err="1">
                <a:latin typeface="TT Norms Italic" panose="02000503020000090003" pitchFamily="50" charset="0"/>
              </a:rPr>
              <a:t>pasikeitusius</a:t>
            </a:r>
            <a:r>
              <a:rPr lang="en-US" sz="1200" dirty="0">
                <a:latin typeface="TT Norms Italic" panose="02000503020000090003" pitchFamily="50" charset="0"/>
              </a:rPr>
              <a:t> </a:t>
            </a:r>
            <a:r>
              <a:rPr lang="en-US" sz="1200" dirty="0" err="1">
                <a:latin typeface="TT Norms Italic" panose="02000503020000090003" pitchFamily="50" charset="0"/>
              </a:rPr>
              <a:t>poreikius</a:t>
            </a:r>
            <a:r>
              <a:rPr lang="en-US" sz="1200" dirty="0">
                <a:latin typeface="TT Norms Italic" panose="02000503020000090003" pitchFamily="50" charset="0"/>
              </a:rPr>
              <a:t> </a:t>
            </a:r>
            <a:r>
              <a:rPr lang="lt-LT" sz="1200" dirty="0">
                <a:latin typeface="TT Norms Italic" panose="02000503020000090003" pitchFamily="50" charset="0"/>
              </a:rPr>
              <a:t>derinant darbą ir asmeninį gyvenimą</a:t>
            </a:r>
            <a:r>
              <a:rPr lang="en-US" sz="1200" dirty="0">
                <a:latin typeface="TT Norms Italic" panose="02000503020000090003" pitchFamily="50" charset="0"/>
              </a:rPr>
              <a:t>. </a:t>
            </a:r>
            <a:r>
              <a:rPr lang="en-US" sz="1200" dirty="0" err="1">
                <a:latin typeface="TT Norms Italic" panose="02000503020000090003" pitchFamily="50" charset="0"/>
              </a:rPr>
              <a:t>Dažniausiai</a:t>
            </a:r>
            <a:r>
              <a:rPr lang="en-US" sz="1200" dirty="0">
                <a:latin typeface="TT Norms Italic" panose="02000503020000090003" pitchFamily="50" charset="0"/>
              </a:rPr>
              <a:t> </a:t>
            </a:r>
            <a:r>
              <a:rPr lang="en-US" sz="1200" dirty="0" err="1">
                <a:latin typeface="TT Norms Italic" panose="02000503020000090003" pitchFamily="50" charset="0"/>
              </a:rPr>
              <a:t>nesidomėjo</a:t>
            </a:r>
            <a:r>
              <a:rPr lang="en-US" sz="1200" dirty="0">
                <a:latin typeface="TT Norms Italic" panose="02000503020000090003" pitchFamily="50" charset="0"/>
              </a:rPr>
              <a:t> </a:t>
            </a:r>
            <a:r>
              <a:rPr lang="en-US" sz="1200" dirty="0" err="1">
                <a:latin typeface="TT Norms Italic" panose="02000503020000090003" pitchFamily="50" charset="0"/>
              </a:rPr>
              <a:t>darbdaviai</a:t>
            </a:r>
            <a:r>
              <a:rPr lang="en-US" sz="1200" dirty="0">
                <a:latin typeface="TT Norms Italic" panose="02000503020000090003" pitchFamily="50" charset="0"/>
              </a:rPr>
              <a:t> </a:t>
            </a:r>
            <a:r>
              <a:rPr lang="en-US" sz="1200" dirty="0" err="1">
                <a:latin typeface="TT Norms Italic" panose="02000503020000090003" pitchFamily="50" charset="0"/>
              </a:rPr>
              <a:t>iš</a:t>
            </a:r>
            <a:r>
              <a:rPr lang="en-US" sz="1200" dirty="0">
                <a:latin typeface="TT Norms Italic" panose="02000503020000090003" pitchFamily="50" charset="0"/>
              </a:rPr>
              <a:t> </a:t>
            </a:r>
            <a:r>
              <a:rPr lang="en-US" sz="1200" dirty="0" err="1">
                <a:latin typeface="TT Norms Italic" panose="02000503020000090003" pitchFamily="50" charset="0"/>
              </a:rPr>
              <a:t>mažesnių</a:t>
            </a:r>
            <a:r>
              <a:rPr lang="en-US" sz="1200" dirty="0">
                <a:latin typeface="TT Norms Italic" panose="02000503020000090003" pitchFamily="50" charset="0"/>
              </a:rPr>
              <a:t> </a:t>
            </a:r>
            <a:r>
              <a:rPr lang="en-US" sz="1200" dirty="0" err="1">
                <a:latin typeface="TT Norms Italic" panose="02000503020000090003" pitchFamily="50" charset="0"/>
              </a:rPr>
              <a:t>miestų</a:t>
            </a:r>
            <a:r>
              <a:rPr lang="en-US" sz="1200" dirty="0">
                <a:latin typeface="TT Norms Italic" panose="02000503020000090003" pitchFamily="50" charset="0"/>
              </a:rPr>
              <a:t>. 22 proc. </a:t>
            </a:r>
            <a:r>
              <a:rPr lang="en-US" sz="1200" dirty="0" err="1">
                <a:latin typeface="TT Norms Italic" panose="02000503020000090003" pitchFamily="50" charset="0"/>
              </a:rPr>
              <a:t>respondentų</a:t>
            </a:r>
            <a:r>
              <a:rPr lang="en-US" sz="1200" dirty="0">
                <a:latin typeface="TT Norms Italic" panose="02000503020000090003" pitchFamily="50" charset="0"/>
              </a:rPr>
              <a:t> </a:t>
            </a:r>
            <a:r>
              <a:rPr lang="en-US" sz="1200" dirty="0" err="1">
                <a:latin typeface="TT Norms Italic" panose="02000503020000090003" pitchFamily="50" charset="0"/>
              </a:rPr>
              <a:t>teigė</a:t>
            </a:r>
            <a:r>
              <a:rPr lang="en-US" sz="1200" dirty="0">
                <a:latin typeface="TT Norms Italic" panose="02000503020000090003" pitchFamily="50" charset="0"/>
              </a:rPr>
              <a:t>, </a:t>
            </a:r>
            <a:r>
              <a:rPr lang="en-US" sz="1200" dirty="0" err="1">
                <a:latin typeface="TT Norms Italic" panose="02000503020000090003" pitchFamily="50" charset="0"/>
              </a:rPr>
              <a:t>kad</a:t>
            </a:r>
            <a:r>
              <a:rPr lang="en-US" sz="1200" dirty="0">
                <a:latin typeface="TT Norms Italic" panose="02000503020000090003" pitchFamily="50" charset="0"/>
              </a:rPr>
              <a:t> </a:t>
            </a:r>
            <a:r>
              <a:rPr lang="en-US" sz="1200" dirty="0" err="1">
                <a:latin typeface="TT Norms Italic" panose="02000503020000090003" pitchFamily="50" charset="0"/>
              </a:rPr>
              <a:t>darbdavys</a:t>
            </a:r>
            <a:r>
              <a:rPr lang="en-US" sz="1200" dirty="0">
                <a:latin typeface="TT Norms Italic" panose="02000503020000090003" pitchFamily="50" charset="0"/>
              </a:rPr>
              <a:t> </a:t>
            </a:r>
            <a:r>
              <a:rPr lang="en-US" sz="1200" dirty="0" err="1">
                <a:latin typeface="TT Norms Italic" panose="02000503020000090003" pitchFamily="50" charset="0"/>
              </a:rPr>
              <a:t>domėjosi</a:t>
            </a:r>
            <a:r>
              <a:rPr lang="en-US" sz="1200" dirty="0">
                <a:latin typeface="TT Norms Italic" panose="02000503020000090003" pitchFamily="50" charset="0"/>
              </a:rPr>
              <a:t> </a:t>
            </a:r>
            <a:r>
              <a:rPr lang="en-US" sz="1200" dirty="0" err="1">
                <a:latin typeface="TT Norms Italic" panose="02000503020000090003" pitchFamily="50" charset="0"/>
              </a:rPr>
              <a:t>savo</a:t>
            </a:r>
            <a:r>
              <a:rPr lang="en-US" sz="1200" dirty="0">
                <a:latin typeface="TT Norms Italic" panose="02000503020000090003" pitchFamily="50" charset="0"/>
              </a:rPr>
              <a:t> </a:t>
            </a:r>
            <a:r>
              <a:rPr lang="en-US" sz="1200" dirty="0" err="1">
                <a:latin typeface="TT Norms Italic" panose="02000503020000090003" pitchFamily="50" charset="0"/>
              </a:rPr>
              <a:t>iniciatyva</a:t>
            </a:r>
            <a:r>
              <a:rPr lang="en-US" sz="1200" dirty="0">
                <a:latin typeface="TT Norms Italic" panose="02000503020000090003" pitchFamily="50" charset="0"/>
              </a:rPr>
              <a:t>, </a:t>
            </a:r>
            <a:r>
              <a:rPr lang="en-US" sz="1200" dirty="0" err="1">
                <a:latin typeface="TT Norms Italic" panose="02000503020000090003" pitchFamily="50" charset="0"/>
              </a:rPr>
              <a:t>dažniausiai</a:t>
            </a:r>
            <a:r>
              <a:rPr lang="en-US" sz="1200" dirty="0">
                <a:latin typeface="TT Norms Italic" panose="02000503020000090003" pitchFamily="50" charset="0"/>
              </a:rPr>
              <a:t> tai </a:t>
            </a:r>
            <a:r>
              <a:rPr lang="en-US" sz="1200" dirty="0" err="1">
                <a:latin typeface="TT Norms Italic" panose="02000503020000090003" pitchFamily="50" charset="0"/>
              </a:rPr>
              <a:t>buvo</a:t>
            </a:r>
            <a:r>
              <a:rPr lang="en-US" sz="1200" dirty="0">
                <a:latin typeface="TT Norms Italic" panose="02000503020000090003" pitchFamily="50" charset="0"/>
              </a:rPr>
              <a:t> </a:t>
            </a:r>
            <a:r>
              <a:rPr lang="en-US" sz="1200" dirty="0" err="1">
                <a:latin typeface="TT Norms Italic" panose="02000503020000090003" pitchFamily="50" charset="0"/>
              </a:rPr>
              <a:t>viešojo</a:t>
            </a:r>
            <a:r>
              <a:rPr lang="en-US" sz="1200" dirty="0">
                <a:latin typeface="TT Norms Italic" panose="02000503020000090003" pitchFamily="50" charset="0"/>
              </a:rPr>
              <a:t> </a:t>
            </a:r>
            <a:r>
              <a:rPr lang="en-US" sz="1200" dirty="0" err="1">
                <a:latin typeface="TT Norms Italic" panose="02000503020000090003" pitchFamily="50" charset="0"/>
              </a:rPr>
              <a:t>sektoriaus</a:t>
            </a:r>
            <a:r>
              <a:rPr lang="en-US" sz="1200" dirty="0">
                <a:latin typeface="TT Norms Italic" panose="02000503020000090003" pitchFamily="50" charset="0"/>
              </a:rPr>
              <a:t> </a:t>
            </a:r>
            <a:r>
              <a:rPr lang="en-US" sz="1200" dirty="0" err="1">
                <a:latin typeface="TT Norms Italic" panose="02000503020000090003" pitchFamily="50" charset="0"/>
              </a:rPr>
              <a:t>įstaigos</a:t>
            </a:r>
            <a:r>
              <a:rPr lang="en-US" sz="1200" dirty="0">
                <a:latin typeface="TT Norms Italic" panose="02000503020000090003" pitchFamily="50" charset="0"/>
              </a:rPr>
              <a:t>. </a:t>
            </a:r>
          </a:p>
          <a:p>
            <a:pPr>
              <a:spcAft>
                <a:spcPts val="1200"/>
              </a:spcAft>
            </a:pPr>
            <a:r>
              <a:rPr lang="en-US" sz="1200" dirty="0" err="1">
                <a:latin typeface="TT Norms Italic" panose="02000503020000090003" pitchFamily="50" charset="0"/>
              </a:rPr>
              <a:t>Apie</a:t>
            </a:r>
            <a:r>
              <a:rPr lang="en-US" sz="1200" dirty="0">
                <a:latin typeface="TT Norms Italic" panose="02000503020000090003" pitchFamily="50" charset="0"/>
              </a:rPr>
              <a:t> </a:t>
            </a:r>
            <a:r>
              <a:rPr lang="en-US" sz="1200" dirty="0" err="1">
                <a:latin typeface="TT Norms Italic" panose="02000503020000090003" pitchFamily="50" charset="0"/>
              </a:rPr>
              <a:t>priklausančius</a:t>
            </a:r>
            <a:r>
              <a:rPr lang="en-US" sz="1200" dirty="0">
                <a:latin typeface="TT Norms Italic" panose="02000503020000090003" pitchFamily="50" charset="0"/>
              </a:rPr>
              <a:t> </a:t>
            </a:r>
            <a:r>
              <a:rPr lang="en-US" sz="1200" dirty="0" err="1">
                <a:latin typeface="TT Norms Italic" panose="02000503020000090003" pitchFamily="50" charset="0"/>
              </a:rPr>
              <a:t>tėvadienius</a:t>
            </a:r>
            <a:r>
              <a:rPr lang="en-US" sz="1200" dirty="0">
                <a:latin typeface="TT Norms Italic" panose="02000503020000090003" pitchFamily="50" charset="0"/>
              </a:rPr>
              <a:t> </a:t>
            </a:r>
            <a:r>
              <a:rPr lang="en-US" sz="1200" dirty="0" err="1">
                <a:latin typeface="TT Norms Italic" panose="02000503020000090003" pitchFamily="50" charset="0"/>
              </a:rPr>
              <a:t>ir</a:t>
            </a:r>
            <a:r>
              <a:rPr lang="en-US" sz="1200" dirty="0">
                <a:latin typeface="TT Norms Italic" panose="02000503020000090003" pitchFamily="50" charset="0"/>
              </a:rPr>
              <a:t> </a:t>
            </a:r>
            <a:r>
              <a:rPr lang="en-US" sz="1200" dirty="0" err="1">
                <a:latin typeface="TT Norms Italic" panose="02000503020000090003" pitchFamily="50" charset="0"/>
              </a:rPr>
              <a:t>mamadienius</a:t>
            </a:r>
            <a:r>
              <a:rPr lang="en-US" sz="1200" dirty="0">
                <a:latin typeface="TT Norms Italic" panose="02000503020000090003" pitchFamily="50" charset="0"/>
              </a:rPr>
              <a:t> </a:t>
            </a:r>
            <a:r>
              <a:rPr lang="en-US" sz="1200" dirty="0" err="1">
                <a:latin typeface="TT Norms Italic" panose="02000503020000090003" pitchFamily="50" charset="0"/>
              </a:rPr>
              <a:t>darbdaviai</a:t>
            </a:r>
            <a:r>
              <a:rPr lang="en-US" sz="1200" dirty="0">
                <a:latin typeface="TT Norms Italic" panose="02000503020000090003" pitchFamily="50" charset="0"/>
              </a:rPr>
              <a:t> </a:t>
            </a:r>
            <a:r>
              <a:rPr lang="en-US" sz="1200" dirty="0" err="1">
                <a:latin typeface="TT Norms Italic" panose="02000503020000090003" pitchFamily="50" charset="0"/>
              </a:rPr>
              <a:t>patys</a:t>
            </a:r>
            <a:r>
              <a:rPr lang="en-US" sz="1200" dirty="0">
                <a:latin typeface="TT Norms Italic" panose="02000503020000090003" pitchFamily="50" charset="0"/>
              </a:rPr>
              <a:t> </a:t>
            </a:r>
            <a:r>
              <a:rPr lang="en-US" sz="1200" dirty="0" err="1">
                <a:latin typeface="TT Norms Italic" panose="02000503020000090003" pitchFamily="50" charset="0"/>
              </a:rPr>
              <a:t>informavo</a:t>
            </a:r>
            <a:r>
              <a:rPr lang="en-US" sz="1200" dirty="0">
                <a:latin typeface="TT Norms Italic" panose="02000503020000090003" pitchFamily="50" charset="0"/>
              </a:rPr>
              <a:t> 28 proc. </a:t>
            </a:r>
            <a:r>
              <a:rPr lang="en-US" sz="1200" dirty="0" err="1">
                <a:latin typeface="TT Norms Italic" panose="02000503020000090003" pitchFamily="50" charset="0"/>
              </a:rPr>
              <a:t>respondentų</a:t>
            </a:r>
            <a:r>
              <a:rPr lang="en-US" sz="1200" dirty="0">
                <a:latin typeface="TT Norms Italic" panose="02000503020000090003" pitchFamily="50" charset="0"/>
              </a:rPr>
              <a:t>. 29 proc. </a:t>
            </a:r>
            <a:r>
              <a:rPr lang="en-US" sz="1200" dirty="0" err="1">
                <a:latin typeface="TT Norms Italic" panose="02000503020000090003" pitchFamily="50" charset="0"/>
              </a:rPr>
              <a:t>sulaukė</a:t>
            </a:r>
            <a:r>
              <a:rPr lang="en-US" sz="1200" dirty="0">
                <a:latin typeface="TT Norms Italic" panose="02000503020000090003" pitchFamily="50" charset="0"/>
              </a:rPr>
              <a:t> </a:t>
            </a:r>
            <a:r>
              <a:rPr lang="en-US" sz="1200" dirty="0" err="1">
                <a:latin typeface="TT Norms Italic" panose="02000503020000090003" pitchFamily="50" charset="0"/>
              </a:rPr>
              <a:t>šios</a:t>
            </a:r>
            <a:r>
              <a:rPr lang="en-US" sz="1200" dirty="0">
                <a:latin typeface="TT Norms Italic" panose="02000503020000090003" pitchFamily="50" charset="0"/>
              </a:rPr>
              <a:t> </a:t>
            </a:r>
            <a:r>
              <a:rPr lang="en-US" sz="1200" dirty="0" err="1">
                <a:latin typeface="TT Norms Italic" panose="02000503020000090003" pitchFamily="50" charset="0"/>
              </a:rPr>
              <a:t>informacijos</a:t>
            </a:r>
            <a:r>
              <a:rPr lang="en-US" sz="1200" dirty="0">
                <a:latin typeface="TT Norms Italic" panose="02000503020000090003" pitchFamily="50" charset="0"/>
              </a:rPr>
              <a:t> tik </a:t>
            </a:r>
            <a:r>
              <a:rPr lang="en-US" sz="1200" dirty="0" err="1">
                <a:latin typeface="TT Norms Italic" panose="02000503020000090003" pitchFamily="50" charset="0"/>
              </a:rPr>
              <a:t>tada</a:t>
            </a:r>
            <a:r>
              <a:rPr lang="en-US" sz="1200" dirty="0">
                <a:latin typeface="TT Norms Italic" panose="02000503020000090003" pitchFamily="50" charset="0"/>
              </a:rPr>
              <a:t>, kai </a:t>
            </a:r>
            <a:r>
              <a:rPr lang="en-US" sz="1200" dirty="0" err="1">
                <a:latin typeface="TT Norms Italic" panose="02000503020000090003" pitchFamily="50" charset="0"/>
              </a:rPr>
              <a:t>patys</a:t>
            </a:r>
            <a:r>
              <a:rPr lang="en-US" sz="1200" dirty="0">
                <a:latin typeface="TT Norms Italic" panose="02000503020000090003" pitchFamily="50" charset="0"/>
              </a:rPr>
              <a:t> </a:t>
            </a:r>
            <a:r>
              <a:rPr lang="en-US" sz="1200" dirty="0" err="1">
                <a:latin typeface="TT Norms Italic" panose="02000503020000090003" pitchFamily="50" charset="0"/>
              </a:rPr>
              <a:t>pradėjo</a:t>
            </a:r>
            <a:r>
              <a:rPr lang="en-US" sz="1200" dirty="0">
                <a:latin typeface="TT Norms Italic" panose="02000503020000090003" pitchFamily="50" charset="0"/>
              </a:rPr>
              <a:t> </a:t>
            </a:r>
            <a:r>
              <a:rPr lang="en-US" sz="1200" dirty="0" err="1">
                <a:latin typeface="TT Norms Italic" panose="02000503020000090003" pitchFamily="50" charset="0"/>
              </a:rPr>
              <a:t>klausti</a:t>
            </a:r>
            <a:r>
              <a:rPr lang="en-US" sz="1200" dirty="0">
                <a:latin typeface="TT Norms Italic" panose="02000503020000090003" pitchFamily="50" charset="0"/>
              </a:rPr>
              <a:t>. </a:t>
            </a:r>
            <a:r>
              <a:rPr lang="en-US" sz="1200" dirty="0" err="1">
                <a:latin typeface="TT Norms Italic" panose="02000503020000090003" pitchFamily="50" charset="0"/>
              </a:rPr>
              <a:t>Beveik</a:t>
            </a:r>
            <a:r>
              <a:rPr lang="en-US" sz="1200" dirty="0">
                <a:latin typeface="TT Norms Italic" panose="02000503020000090003" pitchFamily="50" charset="0"/>
              </a:rPr>
              <a:t> </a:t>
            </a:r>
            <a:r>
              <a:rPr lang="en-US" sz="1200" dirty="0" err="1">
                <a:latin typeface="TT Norms Italic" panose="02000503020000090003" pitchFamily="50" charset="0"/>
              </a:rPr>
              <a:t>pusė</a:t>
            </a:r>
            <a:r>
              <a:rPr lang="en-US" sz="1200" dirty="0">
                <a:latin typeface="TT Norms Italic" panose="02000503020000090003" pitchFamily="50" charset="0"/>
              </a:rPr>
              <a:t> (45 proc.) </a:t>
            </a:r>
            <a:r>
              <a:rPr lang="en-US" sz="1200" dirty="0" err="1">
                <a:latin typeface="TT Norms Italic" panose="02000503020000090003" pitchFamily="50" charset="0"/>
              </a:rPr>
              <a:t>grįžus</a:t>
            </a:r>
            <a:r>
              <a:rPr lang="en-US" sz="1200" dirty="0">
                <a:latin typeface="TT Norms Italic" panose="02000503020000090003" pitchFamily="50" charset="0"/>
              </a:rPr>
              <a:t> į </a:t>
            </a:r>
            <a:r>
              <a:rPr lang="en-US" sz="1200" dirty="0" err="1">
                <a:latin typeface="TT Norms Italic" panose="02000503020000090003" pitchFamily="50" charset="0"/>
              </a:rPr>
              <a:t>darbą</a:t>
            </a:r>
            <a:r>
              <a:rPr lang="en-US" sz="1200" dirty="0">
                <a:latin typeface="TT Norms Italic" panose="02000503020000090003" pitchFamily="50" charset="0"/>
              </a:rPr>
              <a:t> </a:t>
            </a:r>
            <a:r>
              <a:rPr lang="en-US" sz="1200" dirty="0" err="1">
                <a:latin typeface="TT Norms Italic" panose="02000503020000090003" pitchFamily="50" charset="0"/>
              </a:rPr>
              <a:t>neturėjo</a:t>
            </a:r>
            <a:r>
              <a:rPr lang="en-US" sz="1200" dirty="0">
                <a:latin typeface="TT Norms Italic" panose="02000503020000090003" pitchFamily="50" charset="0"/>
              </a:rPr>
              <a:t> </a:t>
            </a:r>
            <a:r>
              <a:rPr lang="en-US" sz="1200" dirty="0" err="1">
                <a:latin typeface="TT Norms Italic" panose="02000503020000090003" pitchFamily="50" charset="0"/>
              </a:rPr>
              <a:t>galimybės</a:t>
            </a:r>
            <a:r>
              <a:rPr lang="en-US" sz="1200" dirty="0">
                <a:latin typeface="TT Norms Italic" panose="02000503020000090003" pitchFamily="50" charset="0"/>
              </a:rPr>
              <a:t> </a:t>
            </a:r>
            <a:r>
              <a:rPr lang="en-US" sz="1200" dirty="0" err="1">
                <a:latin typeface="TT Norms Italic" panose="02000503020000090003" pitchFamily="50" charset="0"/>
              </a:rPr>
              <a:t>dirbti</a:t>
            </a:r>
            <a:r>
              <a:rPr lang="en-US" sz="1200" dirty="0">
                <a:latin typeface="TT Norms Italic" panose="02000503020000090003" pitchFamily="50" charset="0"/>
              </a:rPr>
              <a:t> </a:t>
            </a:r>
            <a:r>
              <a:rPr lang="en-US" sz="1200" dirty="0" err="1">
                <a:latin typeface="TT Norms Italic" panose="02000503020000090003" pitchFamily="50" charset="0"/>
              </a:rPr>
              <a:t>lanksčiu</a:t>
            </a:r>
            <a:r>
              <a:rPr lang="en-US" sz="1200" dirty="0">
                <a:latin typeface="TT Norms Italic" panose="02000503020000090003" pitchFamily="50" charset="0"/>
              </a:rPr>
              <a:t> </a:t>
            </a:r>
            <a:r>
              <a:rPr lang="en-US" sz="1200" dirty="0" err="1">
                <a:latin typeface="TT Norms Italic" panose="02000503020000090003" pitchFamily="50" charset="0"/>
              </a:rPr>
              <a:t>darbo</a:t>
            </a:r>
            <a:r>
              <a:rPr lang="en-US" sz="1200" dirty="0">
                <a:latin typeface="TT Norms Italic" panose="02000503020000090003" pitchFamily="50" charset="0"/>
              </a:rPr>
              <a:t> </a:t>
            </a:r>
            <a:r>
              <a:rPr lang="en-US" sz="1200" dirty="0" err="1">
                <a:latin typeface="TT Norms Italic" panose="02000503020000090003" pitchFamily="50" charset="0"/>
              </a:rPr>
              <a:t>grafiku</a:t>
            </a:r>
            <a:r>
              <a:rPr lang="en-US" sz="1200" dirty="0">
                <a:latin typeface="TT Norms Italic" panose="02000503020000090003" pitchFamily="50" charset="0"/>
              </a:rPr>
              <a:t>. </a:t>
            </a:r>
            <a:r>
              <a:rPr lang="lt-LT" sz="1200" dirty="0">
                <a:latin typeface="TT Norms Italic" panose="02000503020000090003" pitchFamily="50" charset="0"/>
              </a:rPr>
              <a:t>Dažniau</a:t>
            </a:r>
            <a:r>
              <a:rPr lang="en-US" sz="1200" dirty="0" err="1">
                <a:latin typeface="TT Norms Italic" panose="02000503020000090003" pitchFamily="50" charset="0"/>
              </a:rPr>
              <a:t>siai</a:t>
            </a:r>
            <a:r>
              <a:rPr lang="en-US" sz="1200" dirty="0">
                <a:latin typeface="TT Norms Italic" panose="02000503020000090003" pitchFamily="50" charset="0"/>
              </a:rPr>
              <a:t> </a:t>
            </a:r>
            <a:r>
              <a:rPr lang="en-US" sz="1200" dirty="0" err="1">
                <a:latin typeface="TT Norms Italic" panose="02000503020000090003" pitchFamily="50" charset="0"/>
              </a:rPr>
              <a:t>taip</a:t>
            </a:r>
            <a:r>
              <a:rPr lang="en-US" sz="1200" dirty="0">
                <a:latin typeface="TT Norms Italic" panose="02000503020000090003" pitchFamily="50" charset="0"/>
              </a:rPr>
              <a:t> </a:t>
            </a:r>
            <a:r>
              <a:rPr lang="en-US" sz="1200" dirty="0" err="1">
                <a:latin typeface="TT Norms Italic" panose="02000503020000090003" pitchFamily="50" charset="0"/>
              </a:rPr>
              <a:t>buvo</a:t>
            </a:r>
            <a:r>
              <a:rPr lang="lt-LT" sz="1200" dirty="0">
                <a:latin typeface="TT Norms Italic" panose="02000503020000090003" pitchFamily="50" charset="0"/>
              </a:rPr>
              <a:t> </a:t>
            </a:r>
            <a:r>
              <a:rPr lang="lt-LT" sz="1200" dirty="0" err="1">
                <a:latin typeface="TT Norms Italic" panose="02000503020000090003" pitchFamily="50" charset="0"/>
              </a:rPr>
              <a:t>mažesn</a:t>
            </a:r>
            <a:r>
              <a:rPr lang="en-US" sz="1200" dirty="0">
                <a:latin typeface="TT Norms Italic" panose="02000503020000090003" pitchFamily="50" charset="0"/>
              </a:rPr>
              <a:t>es</a:t>
            </a:r>
            <a:r>
              <a:rPr lang="lt-LT" sz="1200" dirty="0">
                <a:latin typeface="TT Norms Italic" panose="02000503020000090003" pitchFamily="50" charset="0"/>
              </a:rPr>
              <a:t> pajam</a:t>
            </a:r>
            <a:r>
              <a:rPr lang="en-US" sz="1200" dirty="0">
                <a:latin typeface="TT Norms Italic" panose="02000503020000090003" pitchFamily="50" charset="0"/>
              </a:rPr>
              <a:t>as </a:t>
            </a:r>
            <a:r>
              <a:rPr lang="en-US" sz="1200" dirty="0" err="1">
                <a:latin typeface="TT Norms Italic" panose="02000503020000090003" pitchFamily="50" charset="0"/>
              </a:rPr>
              <a:t>gaunantiems</a:t>
            </a:r>
            <a:r>
              <a:rPr lang="en-US" sz="1200" dirty="0">
                <a:latin typeface="TT Norms Italic" panose="02000503020000090003" pitchFamily="50" charset="0"/>
              </a:rPr>
              <a:t> </a:t>
            </a:r>
            <a:r>
              <a:rPr lang="en-US" sz="1200" dirty="0" err="1">
                <a:latin typeface="TT Norms Italic" panose="02000503020000090003" pitchFamily="50" charset="0"/>
              </a:rPr>
              <a:t>asmenims</a:t>
            </a:r>
            <a:r>
              <a:rPr lang="en-US" sz="1200" dirty="0">
                <a:latin typeface="TT Norms Italic" panose="02000503020000090003" pitchFamily="50" charset="0"/>
              </a:rPr>
              <a:t>, </a:t>
            </a:r>
            <a:r>
              <a:rPr lang="en-US" sz="1200" dirty="0" err="1">
                <a:latin typeface="TT Norms Italic" panose="02000503020000090003" pitchFamily="50" charset="0"/>
              </a:rPr>
              <a:t>taip</a:t>
            </a:r>
            <a:r>
              <a:rPr lang="en-US" sz="1200" dirty="0">
                <a:latin typeface="TT Norms Italic" panose="02000503020000090003" pitchFamily="50" charset="0"/>
              </a:rPr>
              <a:t> pat k</a:t>
            </a:r>
            <a:r>
              <a:rPr lang="lt-LT" sz="1200" dirty="0" err="1">
                <a:latin typeface="TT Norms Italic" panose="02000503020000090003" pitchFamily="50" charset="0"/>
              </a:rPr>
              <a:t>aimo</a:t>
            </a:r>
            <a:r>
              <a:rPr lang="lt-LT" sz="1200" dirty="0">
                <a:latin typeface="TT Norms Italic" panose="02000503020000090003" pitchFamily="50" charset="0"/>
              </a:rPr>
              <a:t> gyventoja</a:t>
            </a:r>
            <a:r>
              <a:rPr lang="en-US" sz="1200" dirty="0" err="1">
                <a:latin typeface="TT Norms Italic" panose="02000503020000090003" pitchFamily="50" charset="0"/>
              </a:rPr>
              <a:t>ms</a:t>
            </a:r>
            <a:r>
              <a:rPr lang="en-US" sz="1200" dirty="0">
                <a:latin typeface="TT Norms Italic" panose="02000503020000090003" pitchFamily="50" charset="0"/>
              </a:rPr>
              <a:t> </a:t>
            </a:r>
            <a:r>
              <a:rPr lang="en-US" sz="1200" dirty="0" err="1">
                <a:latin typeface="TT Norms Italic" panose="02000503020000090003" pitchFamily="50" charset="0"/>
              </a:rPr>
              <a:t>ir</a:t>
            </a:r>
            <a:r>
              <a:rPr lang="en-US" sz="1200" dirty="0">
                <a:latin typeface="TT Norms Italic" panose="02000503020000090003" pitchFamily="50" charset="0"/>
              </a:rPr>
              <a:t> toms, </a:t>
            </a:r>
            <a:r>
              <a:rPr lang="en-US" sz="1200" dirty="0" err="1">
                <a:latin typeface="TT Norms Italic" panose="02000503020000090003" pitchFamily="50" charset="0"/>
              </a:rPr>
              <a:t>kurios</a:t>
            </a:r>
            <a:r>
              <a:rPr lang="en-US" sz="1200" dirty="0">
                <a:latin typeface="TT Norms Italic" panose="02000503020000090003" pitchFamily="50" charset="0"/>
              </a:rPr>
              <a:t> po </a:t>
            </a:r>
            <a:r>
              <a:rPr lang="lt-LT" sz="1200" dirty="0">
                <a:latin typeface="TT Norms Italic" panose="02000503020000090003" pitchFamily="50" charset="0"/>
              </a:rPr>
              <a:t>vaiko priežiūros atostogų </a:t>
            </a:r>
            <a:r>
              <a:rPr lang="lt-LT" sz="1200" dirty="0" err="1">
                <a:latin typeface="TT Norms Italic" panose="02000503020000090003" pitchFamily="50" charset="0"/>
              </a:rPr>
              <a:t>keit</a:t>
            </a:r>
            <a:r>
              <a:rPr lang="en-US" sz="1200" dirty="0">
                <a:latin typeface="TT Norms Italic" panose="02000503020000090003" pitchFamily="50" charset="0"/>
              </a:rPr>
              <a:t>ė</a:t>
            </a:r>
            <a:r>
              <a:rPr lang="lt-LT" sz="1200" dirty="0">
                <a:latin typeface="TT Norms Italic" panose="02000503020000090003" pitchFamily="50" charset="0"/>
              </a:rPr>
              <a:t> darbovietę.</a:t>
            </a:r>
            <a:r>
              <a:rPr lang="en-US" sz="1200" dirty="0">
                <a:latin typeface="TT Norms Italic" panose="02000503020000090003" pitchFamily="50" charset="0"/>
              </a:rPr>
              <a:t> </a:t>
            </a:r>
          </a:p>
          <a:p>
            <a:pPr>
              <a:spcAft>
                <a:spcPts val="1200"/>
              </a:spcAft>
            </a:pPr>
            <a:r>
              <a:rPr lang="en-US" sz="1200" dirty="0">
                <a:latin typeface="TT Norms Italic" panose="02000503020000090003" pitchFamily="50" charset="0"/>
              </a:rPr>
              <a:t>Kas </a:t>
            </a:r>
            <a:r>
              <a:rPr lang="en-US" sz="1200" dirty="0" err="1">
                <a:latin typeface="TT Norms Italic" panose="02000503020000090003" pitchFamily="50" charset="0"/>
              </a:rPr>
              <a:t>trečias</a:t>
            </a:r>
            <a:r>
              <a:rPr lang="en-US" sz="1200" dirty="0">
                <a:latin typeface="TT Norms Italic" panose="02000503020000090003" pitchFamily="50" charset="0"/>
              </a:rPr>
              <a:t> </a:t>
            </a:r>
            <a:r>
              <a:rPr lang="en-US" sz="1200" dirty="0" err="1">
                <a:latin typeface="TT Norms Italic" panose="02000503020000090003" pitchFamily="50" charset="0"/>
              </a:rPr>
              <a:t>darbuotojas</a:t>
            </a:r>
            <a:r>
              <a:rPr lang="en-US" sz="1200" dirty="0">
                <a:latin typeface="TT Norms Italic" panose="02000503020000090003" pitchFamily="50" charset="0"/>
              </a:rPr>
              <a:t> (28 proc.) </a:t>
            </a:r>
            <a:r>
              <a:rPr lang="en-US" sz="1200" dirty="0" err="1">
                <a:latin typeface="TT Norms Italic" panose="02000503020000090003" pitchFamily="50" charset="0"/>
              </a:rPr>
              <a:t>teigia</a:t>
            </a:r>
            <a:r>
              <a:rPr lang="en-US" sz="1200" dirty="0">
                <a:latin typeface="TT Norms Italic" panose="02000503020000090003" pitchFamily="50" charset="0"/>
              </a:rPr>
              <a:t> </a:t>
            </a:r>
            <a:r>
              <a:rPr lang="en-US" sz="1200" dirty="0" err="1">
                <a:latin typeface="TT Norms Italic" panose="02000503020000090003" pitchFamily="50" charset="0"/>
              </a:rPr>
              <a:t>jaučiantis</a:t>
            </a:r>
            <a:r>
              <a:rPr lang="en-US" sz="1200" dirty="0">
                <a:latin typeface="TT Norms Italic" panose="02000503020000090003" pitchFamily="50" charset="0"/>
              </a:rPr>
              <a:t>, </a:t>
            </a:r>
            <a:r>
              <a:rPr lang="en-US" sz="1200" dirty="0" err="1">
                <a:latin typeface="TT Norms Italic" panose="02000503020000090003" pitchFamily="50" charset="0"/>
              </a:rPr>
              <a:t>kad</a:t>
            </a:r>
            <a:r>
              <a:rPr lang="en-US" sz="1200" dirty="0">
                <a:latin typeface="TT Norms Italic" panose="02000503020000090003" pitchFamily="50" charset="0"/>
              </a:rPr>
              <a:t> </a:t>
            </a:r>
            <a:r>
              <a:rPr lang="en-US" sz="1200" dirty="0" err="1">
                <a:latin typeface="TT Norms Italic" panose="02000503020000090003" pitchFamily="50" charset="0"/>
              </a:rPr>
              <a:t>turi</a:t>
            </a:r>
            <a:r>
              <a:rPr lang="en-US" sz="1200" dirty="0">
                <a:latin typeface="TT Norms Italic" panose="02000503020000090003" pitchFamily="50" charset="0"/>
              </a:rPr>
              <a:t> </a:t>
            </a:r>
            <a:r>
              <a:rPr lang="en-US" sz="1200" dirty="0" err="1">
                <a:latin typeface="TT Norms Italic" panose="02000503020000090003" pitchFamily="50" charset="0"/>
              </a:rPr>
              <a:t>rinktis</a:t>
            </a:r>
            <a:r>
              <a:rPr lang="en-US" sz="1200" dirty="0">
                <a:latin typeface="TT Norms Italic" panose="02000503020000090003" pitchFamily="50" charset="0"/>
              </a:rPr>
              <a:t> – </a:t>
            </a:r>
            <a:r>
              <a:rPr lang="en-US" sz="1200" dirty="0" err="1">
                <a:latin typeface="TT Norms Italic" panose="02000503020000090003" pitchFamily="50" charset="0"/>
              </a:rPr>
              <a:t>arba</a:t>
            </a:r>
            <a:r>
              <a:rPr lang="en-US" sz="1200" dirty="0">
                <a:latin typeface="TT Norms Italic" panose="02000503020000090003" pitchFamily="50" charset="0"/>
              </a:rPr>
              <a:t> </a:t>
            </a:r>
            <a:r>
              <a:rPr lang="en-US" sz="1200" dirty="0" err="1">
                <a:latin typeface="TT Norms Italic" panose="02000503020000090003" pitchFamily="50" charset="0"/>
              </a:rPr>
              <a:t>skirti</a:t>
            </a:r>
            <a:r>
              <a:rPr lang="en-US" sz="1200" dirty="0">
                <a:latin typeface="TT Norms Italic" panose="02000503020000090003" pitchFamily="50" charset="0"/>
              </a:rPr>
              <a:t> </a:t>
            </a:r>
            <a:r>
              <a:rPr lang="en-US" sz="1200" dirty="0" err="1">
                <a:latin typeface="TT Norms Italic" panose="02000503020000090003" pitchFamily="50" charset="0"/>
              </a:rPr>
              <a:t>laiko</a:t>
            </a:r>
            <a:r>
              <a:rPr lang="en-US" sz="1200" dirty="0">
                <a:latin typeface="TT Norms Italic" panose="02000503020000090003" pitchFamily="50" charset="0"/>
              </a:rPr>
              <a:t> </a:t>
            </a:r>
            <a:r>
              <a:rPr lang="en-US" sz="1200" dirty="0" err="1">
                <a:latin typeface="TT Norms Italic" panose="02000503020000090003" pitchFamily="50" charset="0"/>
              </a:rPr>
              <a:t>šeimai</a:t>
            </a:r>
            <a:r>
              <a:rPr lang="en-US" sz="1200" dirty="0">
                <a:latin typeface="TT Norms Italic" panose="02000503020000090003" pitchFamily="50" charset="0"/>
              </a:rPr>
              <a:t>, </a:t>
            </a:r>
            <a:r>
              <a:rPr lang="en-US" sz="1200" dirty="0" err="1">
                <a:latin typeface="TT Norms Italic" panose="02000503020000090003" pitchFamily="50" charset="0"/>
              </a:rPr>
              <a:t>arba</a:t>
            </a:r>
            <a:r>
              <a:rPr lang="en-US" sz="1200" dirty="0">
                <a:latin typeface="TT Norms Italic" panose="02000503020000090003" pitchFamily="50" charset="0"/>
              </a:rPr>
              <a:t> </a:t>
            </a:r>
            <a:r>
              <a:rPr lang="en-US" sz="1200" dirty="0" err="1">
                <a:latin typeface="TT Norms Italic" panose="02000503020000090003" pitchFamily="50" charset="0"/>
              </a:rPr>
              <a:t>rūpintis</a:t>
            </a:r>
            <a:r>
              <a:rPr lang="en-US" sz="1200" dirty="0">
                <a:latin typeface="TT Norms Italic" panose="02000503020000090003" pitchFamily="50" charset="0"/>
              </a:rPr>
              <a:t> </a:t>
            </a:r>
            <a:r>
              <a:rPr lang="en-US" sz="1200" dirty="0" err="1">
                <a:latin typeface="TT Norms Italic" panose="02000503020000090003" pitchFamily="50" charset="0"/>
              </a:rPr>
              <a:t>karjera</a:t>
            </a:r>
            <a:r>
              <a:rPr lang="en-US" sz="1200" dirty="0">
                <a:latin typeface="TT Norms Italic" panose="02000503020000090003" pitchFamily="50" charset="0"/>
              </a:rPr>
              <a:t>. </a:t>
            </a:r>
          </a:p>
          <a:p>
            <a:pPr>
              <a:spcAft>
                <a:spcPts val="1200"/>
              </a:spcAft>
            </a:pPr>
            <a:r>
              <a:rPr lang="en-US" sz="1200" dirty="0" err="1">
                <a:latin typeface="TT Norms Italic" panose="02000503020000090003" pitchFamily="50" charset="0"/>
              </a:rPr>
              <a:t>Vaiko</a:t>
            </a:r>
            <a:r>
              <a:rPr lang="en-US" sz="1200" dirty="0">
                <a:latin typeface="TT Norms Italic" panose="02000503020000090003" pitchFamily="50" charset="0"/>
              </a:rPr>
              <a:t> </a:t>
            </a:r>
            <a:r>
              <a:rPr lang="en-US" sz="1200" dirty="0" err="1">
                <a:latin typeface="TT Norms Italic" panose="02000503020000090003" pitchFamily="50" charset="0"/>
              </a:rPr>
              <a:t>susilaukusių</a:t>
            </a:r>
            <a:r>
              <a:rPr lang="en-US" sz="1200" dirty="0">
                <a:latin typeface="TT Norms Italic" panose="02000503020000090003" pitchFamily="50" charset="0"/>
              </a:rPr>
              <a:t> </a:t>
            </a:r>
            <a:r>
              <a:rPr lang="en-US" sz="1200" dirty="0" err="1">
                <a:latin typeface="TT Norms Italic" panose="02000503020000090003" pitchFamily="50" charset="0"/>
              </a:rPr>
              <a:t>darbuotojų</a:t>
            </a:r>
            <a:r>
              <a:rPr lang="en-US" sz="1200" dirty="0">
                <a:latin typeface="TT Norms Italic" panose="02000503020000090003" pitchFamily="50" charset="0"/>
              </a:rPr>
              <a:t> </a:t>
            </a:r>
            <a:r>
              <a:rPr lang="en-US" sz="1200" dirty="0" err="1">
                <a:latin typeface="TT Norms Italic" panose="02000503020000090003" pitchFamily="50" charset="0"/>
              </a:rPr>
              <a:t>apklausą</a:t>
            </a:r>
            <a:r>
              <a:rPr lang="en-US" sz="1200" dirty="0">
                <a:latin typeface="TT Norms Italic" panose="02000503020000090003" pitchFamily="50" charset="0"/>
              </a:rPr>
              <a:t> </a:t>
            </a:r>
            <a:r>
              <a:rPr lang="en-US" sz="1200" dirty="0" err="1">
                <a:latin typeface="TT Norms Italic" panose="02000503020000090003" pitchFamily="50" charset="0"/>
              </a:rPr>
              <a:t>iniciavo</a:t>
            </a:r>
            <a:r>
              <a:rPr lang="en-US" sz="1200" dirty="0">
                <a:latin typeface="TT Norms Italic" panose="02000503020000090003" pitchFamily="50" charset="0"/>
              </a:rPr>
              <a:t> </a:t>
            </a:r>
            <a:r>
              <a:rPr lang="en-US" sz="1200" dirty="0" err="1">
                <a:latin typeface="TT Norms Italic" panose="02000503020000090003" pitchFamily="50" charset="0"/>
              </a:rPr>
              <a:t>Lietuvos</a:t>
            </a:r>
            <a:r>
              <a:rPr lang="en-US" sz="1200" dirty="0">
                <a:latin typeface="TT Norms Italic" panose="02000503020000090003" pitchFamily="50" charset="0"/>
              </a:rPr>
              <a:t> </a:t>
            </a:r>
            <a:r>
              <a:rPr lang="en-US" sz="1200" dirty="0" err="1">
                <a:latin typeface="TT Norms Italic" panose="02000503020000090003" pitchFamily="50" charset="0"/>
              </a:rPr>
              <a:t>Įvairovės</a:t>
            </a:r>
            <a:r>
              <a:rPr lang="en-US" sz="1200" dirty="0">
                <a:latin typeface="TT Norms Italic" panose="02000503020000090003" pitchFamily="50" charset="0"/>
              </a:rPr>
              <a:t> </a:t>
            </a:r>
            <a:r>
              <a:rPr lang="en-US" sz="1200" dirty="0" err="1">
                <a:latin typeface="TT Norms Italic" panose="02000503020000090003" pitchFamily="50" charset="0"/>
              </a:rPr>
              <a:t>chartija</a:t>
            </a:r>
            <a:r>
              <a:rPr lang="en-US" sz="1200" dirty="0">
                <a:latin typeface="TT Norms Italic" panose="02000503020000090003" pitchFamily="50" charset="0"/>
              </a:rPr>
              <a:t> </a:t>
            </a:r>
            <a:r>
              <a:rPr lang="en-US" sz="1200" dirty="0" err="1">
                <a:latin typeface="TT Norms Italic" panose="02000503020000090003" pitchFamily="50" charset="0"/>
              </a:rPr>
              <a:t>ir</a:t>
            </a:r>
            <a:r>
              <a:rPr lang="en-US" sz="1200" dirty="0">
                <a:latin typeface="TT Norms Italic" panose="02000503020000090003" pitchFamily="50" charset="0"/>
              </a:rPr>
              <a:t> </a:t>
            </a:r>
            <a:r>
              <a:rPr lang="en-US" sz="1200" dirty="0" err="1">
                <a:latin typeface="TT Norms Italic" panose="02000503020000090003" pitchFamily="50" charset="0"/>
              </a:rPr>
              <a:t>VšĮ</a:t>
            </a:r>
            <a:r>
              <a:rPr lang="en-US" sz="1200" dirty="0">
                <a:latin typeface="TT Norms Italic" panose="02000503020000090003" pitchFamily="50" charset="0"/>
              </a:rPr>
              <a:t> „</a:t>
            </a:r>
            <a:r>
              <a:rPr lang="en-US" sz="1200" dirty="0" err="1">
                <a:latin typeface="TT Norms Italic" panose="02000503020000090003" pitchFamily="50" charset="0"/>
              </a:rPr>
              <a:t>MaMaDu</a:t>
            </a:r>
            <a:r>
              <a:rPr lang="en-US" sz="1200" dirty="0">
                <a:latin typeface="TT Norms Italic" panose="02000503020000090003" pitchFamily="50" charset="0"/>
              </a:rPr>
              <a:t>”, </a:t>
            </a:r>
            <a:r>
              <a:rPr lang="en-US" sz="1200" dirty="0" err="1">
                <a:latin typeface="TT Norms Italic" panose="02000503020000090003" pitchFamily="50" charset="0"/>
              </a:rPr>
              <a:t>kofinansavo</a:t>
            </a:r>
            <a:r>
              <a:rPr lang="en-US" sz="1200" dirty="0">
                <a:latin typeface="TT Norms Italic" panose="02000503020000090003" pitchFamily="50" charset="0"/>
              </a:rPr>
              <a:t> AEIF Fondas (</a:t>
            </a:r>
            <a:r>
              <a:rPr lang="en-US" sz="1200" i="1" dirty="0" err="1">
                <a:latin typeface="TT Norms Italic" panose="02000503020000090003" pitchFamily="50" charset="0"/>
              </a:rPr>
              <a:t>angl.Alumni</a:t>
            </a:r>
            <a:r>
              <a:rPr lang="en-US" sz="1200" i="1" dirty="0">
                <a:latin typeface="TT Norms Italic" panose="02000503020000090003" pitchFamily="50" charset="0"/>
              </a:rPr>
              <a:t> Engagement Innovation Fund</a:t>
            </a:r>
            <a:r>
              <a:rPr lang="en-US" sz="1200" dirty="0">
                <a:latin typeface="TT Norms Italic" panose="02000503020000090003" pitchFamily="50" charset="0"/>
              </a:rPr>
              <a:t>).</a:t>
            </a:r>
          </a:p>
          <a:p>
            <a:endParaRPr lang="en-US" sz="1600" dirty="0">
              <a:latin typeface="TT Norms Italic" panose="02000503020000090003" pitchFamily="50" charset="0"/>
            </a:endParaRPr>
          </a:p>
          <a:p>
            <a:endParaRPr lang="en-US" sz="1600" dirty="0">
              <a:latin typeface="TT Norms Italic" panose="02000503020000090003" pitchFamily="50" charset="0"/>
            </a:endParaRPr>
          </a:p>
        </p:txBody>
      </p:sp>
    </p:spTree>
    <p:extLst>
      <p:ext uri="{BB962C8B-B14F-4D97-AF65-F5344CB8AC3E}">
        <p14:creationId xmlns:p14="http://schemas.microsoft.com/office/powerpoint/2010/main" val="3552494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5" y="-29543"/>
            <a:ext cx="9144000" cy="992929"/>
          </a:xfrm>
          <a:prstGeom prst="rect">
            <a:avLst/>
          </a:prstGeom>
          <a:solidFill>
            <a:srgbClr val="24243E"/>
          </a:solidFill>
          <a:ln>
            <a:solidFill>
              <a:srgbClr val="24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95" y="922535"/>
            <a:ext cx="9182100" cy="1551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382" y="154594"/>
            <a:ext cx="1299417" cy="570300"/>
          </a:xfrm>
          <a:prstGeom prst="rect">
            <a:avLst/>
          </a:prstGeom>
        </p:spPr>
      </p:pic>
      <p:grpSp>
        <p:nvGrpSpPr>
          <p:cNvPr id="3" name="Group 2">
            <a:extLst>
              <a:ext uri="{FF2B5EF4-FFF2-40B4-BE49-F238E27FC236}">
                <a16:creationId xmlns:a16="http://schemas.microsoft.com/office/drawing/2014/main" id="{54D7676B-1700-BADA-3039-5F809D21ECA7}"/>
              </a:ext>
            </a:extLst>
          </p:cNvPr>
          <p:cNvGrpSpPr/>
          <p:nvPr/>
        </p:nvGrpSpPr>
        <p:grpSpPr>
          <a:xfrm>
            <a:off x="246047" y="2453863"/>
            <a:ext cx="8678516" cy="3610586"/>
            <a:chOff x="565678" y="1376045"/>
            <a:chExt cx="11060644" cy="4510009"/>
          </a:xfrm>
        </p:grpSpPr>
        <p:grpSp>
          <p:nvGrpSpPr>
            <p:cNvPr id="6" name="Group 5">
              <a:extLst>
                <a:ext uri="{FF2B5EF4-FFF2-40B4-BE49-F238E27FC236}">
                  <a16:creationId xmlns:a16="http://schemas.microsoft.com/office/drawing/2014/main" id="{350D1F87-1C97-3A02-F8BE-2915DA457A83}"/>
                </a:ext>
              </a:extLst>
            </p:cNvPr>
            <p:cNvGrpSpPr/>
            <p:nvPr/>
          </p:nvGrpSpPr>
          <p:grpSpPr>
            <a:xfrm>
              <a:off x="565679" y="1376045"/>
              <a:ext cx="11060643" cy="2136437"/>
              <a:chOff x="496948" y="1461106"/>
              <a:chExt cx="11060643" cy="2136437"/>
            </a:xfrm>
          </p:grpSpPr>
          <p:sp>
            <p:nvSpPr>
              <p:cNvPr id="37" name="Rectangle: Rounded Corners 36">
                <a:extLst>
                  <a:ext uri="{FF2B5EF4-FFF2-40B4-BE49-F238E27FC236}">
                    <a16:creationId xmlns:a16="http://schemas.microsoft.com/office/drawing/2014/main" id="{0FE125BC-0E47-F325-DF19-F5D9A9D1BE6C}"/>
                  </a:ext>
                </a:extLst>
              </p:cNvPr>
              <p:cNvSpPr/>
              <p:nvPr/>
            </p:nvSpPr>
            <p:spPr>
              <a:xfrm>
                <a:off x="496948" y="1461106"/>
                <a:ext cx="2671554" cy="2136437"/>
              </a:xfrm>
              <a:prstGeom prst="roundRect">
                <a:avLst>
                  <a:gd name="adj" fmla="val 5529"/>
                </a:avLst>
              </a:prstGeom>
              <a:solidFill>
                <a:schemeClr val="bg1"/>
              </a:solidFill>
              <a:ln>
                <a:solidFill>
                  <a:schemeClr val="accent4">
                    <a:lumMod val="60000"/>
                    <a:lumOff val="40000"/>
                  </a:schemeClr>
                </a:solid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8" name="Rectangle: Rounded Corners 37">
                <a:extLst>
                  <a:ext uri="{FF2B5EF4-FFF2-40B4-BE49-F238E27FC236}">
                    <a16:creationId xmlns:a16="http://schemas.microsoft.com/office/drawing/2014/main" id="{808F5A03-6D0C-E935-9480-92C89E3F81E8}"/>
                  </a:ext>
                </a:extLst>
              </p:cNvPr>
              <p:cNvSpPr/>
              <p:nvPr/>
            </p:nvSpPr>
            <p:spPr>
              <a:xfrm>
                <a:off x="3293311" y="1461106"/>
                <a:ext cx="2671554" cy="2136437"/>
              </a:xfrm>
              <a:prstGeom prst="roundRect">
                <a:avLst>
                  <a:gd name="adj" fmla="val 5529"/>
                </a:avLst>
              </a:prstGeom>
              <a:solidFill>
                <a:schemeClr val="bg1"/>
              </a:solidFill>
              <a:ln>
                <a:solidFill>
                  <a:schemeClr val="accent4">
                    <a:lumMod val="60000"/>
                    <a:lumOff val="40000"/>
                  </a:schemeClr>
                </a:solid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9" name="Rectangle: Rounded Corners 38">
                <a:extLst>
                  <a:ext uri="{FF2B5EF4-FFF2-40B4-BE49-F238E27FC236}">
                    <a16:creationId xmlns:a16="http://schemas.microsoft.com/office/drawing/2014/main" id="{5B1F87D7-B683-5BF4-2535-65DCD4F034B0}"/>
                  </a:ext>
                </a:extLst>
              </p:cNvPr>
              <p:cNvSpPr/>
              <p:nvPr/>
            </p:nvSpPr>
            <p:spPr>
              <a:xfrm>
                <a:off x="6089674" y="1461106"/>
                <a:ext cx="2671554" cy="2136437"/>
              </a:xfrm>
              <a:prstGeom prst="roundRect">
                <a:avLst>
                  <a:gd name="adj" fmla="val 5529"/>
                </a:avLst>
              </a:prstGeom>
              <a:solidFill>
                <a:schemeClr val="bg1"/>
              </a:solidFill>
              <a:ln>
                <a:solidFill>
                  <a:schemeClr val="accent4">
                    <a:lumMod val="60000"/>
                    <a:lumOff val="40000"/>
                  </a:schemeClr>
                </a:solid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40" name="Rectangle: Rounded Corners 39">
                <a:extLst>
                  <a:ext uri="{FF2B5EF4-FFF2-40B4-BE49-F238E27FC236}">
                    <a16:creationId xmlns:a16="http://schemas.microsoft.com/office/drawing/2014/main" id="{0FDE165E-7F1D-98B8-2EE6-96CBBFE276B3}"/>
                  </a:ext>
                </a:extLst>
              </p:cNvPr>
              <p:cNvSpPr/>
              <p:nvPr/>
            </p:nvSpPr>
            <p:spPr>
              <a:xfrm>
                <a:off x="8886037" y="1461106"/>
                <a:ext cx="2671554" cy="2136437"/>
              </a:xfrm>
              <a:prstGeom prst="roundRect">
                <a:avLst>
                  <a:gd name="adj" fmla="val 5529"/>
                </a:avLst>
              </a:prstGeom>
              <a:solidFill>
                <a:schemeClr val="bg1"/>
              </a:solidFill>
              <a:ln>
                <a:solidFill>
                  <a:schemeClr val="accent4">
                    <a:lumMod val="60000"/>
                    <a:lumOff val="40000"/>
                  </a:schemeClr>
                </a:solid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grpSp>
          <p:nvGrpSpPr>
            <p:cNvPr id="7" name="Group 6">
              <a:extLst>
                <a:ext uri="{FF2B5EF4-FFF2-40B4-BE49-F238E27FC236}">
                  <a16:creationId xmlns:a16="http://schemas.microsoft.com/office/drawing/2014/main" id="{0215AA4A-D735-9515-A73D-9B99CCA64245}"/>
                </a:ext>
              </a:extLst>
            </p:cNvPr>
            <p:cNvGrpSpPr/>
            <p:nvPr/>
          </p:nvGrpSpPr>
          <p:grpSpPr>
            <a:xfrm>
              <a:off x="565678" y="3640779"/>
              <a:ext cx="11060642" cy="2245275"/>
              <a:chOff x="496949" y="1461106"/>
              <a:chExt cx="11060642" cy="2245275"/>
            </a:xfrm>
          </p:grpSpPr>
          <p:sp>
            <p:nvSpPr>
              <p:cNvPr id="33" name="Rectangle: Rounded Corners 32">
                <a:extLst>
                  <a:ext uri="{FF2B5EF4-FFF2-40B4-BE49-F238E27FC236}">
                    <a16:creationId xmlns:a16="http://schemas.microsoft.com/office/drawing/2014/main" id="{2A8F945A-289D-0906-16A3-4C832797D097}"/>
                  </a:ext>
                </a:extLst>
              </p:cNvPr>
              <p:cNvSpPr/>
              <p:nvPr/>
            </p:nvSpPr>
            <p:spPr>
              <a:xfrm>
                <a:off x="496949" y="1461106"/>
                <a:ext cx="2671554" cy="2245275"/>
              </a:xfrm>
              <a:prstGeom prst="roundRect">
                <a:avLst>
                  <a:gd name="adj" fmla="val 5529"/>
                </a:avLst>
              </a:prstGeom>
              <a:solidFill>
                <a:schemeClr val="bg1"/>
              </a:solidFill>
              <a:ln>
                <a:solidFill>
                  <a:schemeClr val="accent4">
                    <a:lumMod val="60000"/>
                    <a:lumOff val="40000"/>
                  </a:schemeClr>
                </a:solid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4" name="Rectangle: Rounded Corners 33">
                <a:extLst>
                  <a:ext uri="{FF2B5EF4-FFF2-40B4-BE49-F238E27FC236}">
                    <a16:creationId xmlns:a16="http://schemas.microsoft.com/office/drawing/2014/main" id="{74974C0F-EC52-D992-C53A-A13F6288B69C}"/>
                  </a:ext>
                </a:extLst>
              </p:cNvPr>
              <p:cNvSpPr/>
              <p:nvPr/>
            </p:nvSpPr>
            <p:spPr>
              <a:xfrm>
                <a:off x="3293311" y="1461106"/>
                <a:ext cx="2671554" cy="2245275"/>
              </a:xfrm>
              <a:prstGeom prst="roundRect">
                <a:avLst>
                  <a:gd name="adj" fmla="val 5529"/>
                </a:avLst>
              </a:prstGeom>
              <a:solidFill>
                <a:schemeClr val="bg1"/>
              </a:solidFill>
              <a:ln>
                <a:solidFill>
                  <a:schemeClr val="accent4">
                    <a:lumMod val="60000"/>
                    <a:lumOff val="40000"/>
                  </a:schemeClr>
                </a:solid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sp>
            <p:nvSpPr>
              <p:cNvPr id="35" name="Rectangle: Rounded Corners 34">
                <a:extLst>
                  <a:ext uri="{FF2B5EF4-FFF2-40B4-BE49-F238E27FC236}">
                    <a16:creationId xmlns:a16="http://schemas.microsoft.com/office/drawing/2014/main" id="{F3F51E31-3385-95BF-15F7-20F2EB963271}"/>
                  </a:ext>
                </a:extLst>
              </p:cNvPr>
              <p:cNvSpPr/>
              <p:nvPr/>
            </p:nvSpPr>
            <p:spPr>
              <a:xfrm>
                <a:off x="6089674" y="1461106"/>
                <a:ext cx="2671554" cy="2245275"/>
              </a:xfrm>
              <a:prstGeom prst="roundRect">
                <a:avLst>
                  <a:gd name="adj" fmla="val 5529"/>
                </a:avLst>
              </a:prstGeom>
              <a:solidFill>
                <a:schemeClr val="bg1"/>
              </a:solidFill>
              <a:ln>
                <a:solidFill>
                  <a:schemeClr val="accent4">
                    <a:lumMod val="60000"/>
                    <a:lumOff val="40000"/>
                  </a:schemeClr>
                </a:solid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6" name="Rectangle: Rounded Corners 35">
                <a:extLst>
                  <a:ext uri="{FF2B5EF4-FFF2-40B4-BE49-F238E27FC236}">
                    <a16:creationId xmlns:a16="http://schemas.microsoft.com/office/drawing/2014/main" id="{BBBBDF8C-59EE-F987-084F-644C4256DBCB}"/>
                  </a:ext>
                </a:extLst>
              </p:cNvPr>
              <p:cNvSpPr/>
              <p:nvPr/>
            </p:nvSpPr>
            <p:spPr>
              <a:xfrm>
                <a:off x="8886037" y="1461106"/>
                <a:ext cx="2671554" cy="2245275"/>
              </a:xfrm>
              <a:prstGeom prst="roundRect">
                <a:avLst>
                  <a:gd name="adj" fmla="val 5529"/>
                </a:avLst>
              </a:prstGeom>
              <a:solidFill>
                <a:schemeClr val="bg1"/>
              </a:solidFill>
              <a:ln>
                <a:solidFill>
                  <a:schemeClr val="accent4">
                    <a:lumMod val="60000"/>
                    <a:lumOff val="40000"/>
                  </a:schemeClr>
                </a:solidFill>
              </a:ln>
              <a:effectLst>
                <a:outerShdw blurRad="876300" dist="279400" dir="5400000" sx="99000" sy="99000" algn="t" rotWithShape="0">
                  <a:srgbClr val="221B43">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endParaRPr>
              </a:p>
            </p:txBody>
          </p:sp>
        </p:grpSp>
        <p:grpSp>
          <p:nvGrpSpPr>
            <p:cNvPr id="8" name="Group 7">
              <a:extLst>
                <a:ext uri="{FF2B5EF4-FFF2-40B4-BE49-F238E27FC236}">
                  <a16:creationId xmlns:a16="http://schemas.microsoft.com/office/drawing/2014/main" id="{6A1F64A8-9253-2994-5E61-A2D10D5FFDA4}"/>
                </a:ext>
              </a:extLst>
            </p:cNvPr>
            <p:cNvGrpSpPr/>
            <p:nvPr/>
          </p:nvGrpSpPr>
          <p:grpSpPr>
            <a:xfrm>
              <a:off x="1686721" y="1532386"/>
              <a:ext cx="460247" cy="460247"/>
              <a:chOff x="2107988" y="1326018"/>
              <a:chExt cx="714016" cy="714016"/>
            </a:xfrm>
          </p:grpSpPr>
          <p:pic>
            <p:nvPicPr>
              <p:cNvPr id="31" name="Graphic 30">
                <a:extLst>
                  <a:ext uri="{FF2B5EF4-FFF2-40B4-BE49-F238E27FC236}">
                    <a16:creationId xmlns:a16="http://schemas.microsoft.com/office/drawing/2014/main" id="{480BE551-863B-B160-DE5A-5836B85025B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97404" y="1514665"/>
                <a:ext cx="353235" cy="353235"/>
              </a:xfrm>
              <a:prstGeom prst="rect">
                <a:avLst/>
              </a:prstGeom>
            </p:spPr>
          </p:pic>
          <p:sp>
            <p:nvSpPr>
              <p:cNvPr id="32" name="Oval 31">
                <a:extLst>
                  <a:ext uri="{FF2B5EF4-FFF2-40B4-BE49-F238E27FC236}">
                    <a16:creationId xmlns:a16="http://schemas.microsoft.com/office/drawing/2014/main" id="{16A15017-6158-8044-BE30-0BE4FDCAC582}"/>
                  </a:ext>
                </a:extLst>
              </p:cNvPr>
              <p:cNvSpPr/>
              <p:nvPr/>
            </p:nvSpPr>
            <p:spPr>
              <a:xfrm>
                <a:off x="2107988" y="1326018"/>
                <a:ext cx="714016" cy="714016"/>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grpSp>
        <p:sp>
          <p:nvSpPr>
            <p:cNvPr id="9" name="TextBox 8">
              <a:extLst>
                <a:ext uri="{FF2B5EF4-FFF2-40B4-BE49-F238E27FC236}">
                  <a16:creationId xmlns:a16="http://schemas.microsoft.com/office/drawing/2014/main" id="{779C142D-F2A8-0B59-D69F-4C0B575EC64A}"/>
                </a:ext>
              </a:extLst>
            </p:cNvPr>
            <p:cNvSpPr txBox="1"/>
            <p:nvPr/>
          </p:nvSpPr>
          <p:spPr>
            <a:xfrm>
              <a:off x="744277" y="2054622"/>
              <a:ext cx="2349795" cy="346001"/>
            </a:xfrm>
            <a:prstGeom prst="rect">
              <a:avLst/>
            </a:prstGeom>
            <a:noFill/>
            <a:ln>
              <a:noFill/>
            </a:ln>
          </p:spPr>
          <p:txBody>
            <a:bodyPr wrap="square">
              <a:spAutoFit/>
            </a:bodyPr>
            <a:lstStyle/>
            <a:p>
              <a:pPr algn="ctr"/>
              <a:r>
                <a:rPr lang="lt-LT" sz="1200" dirty="0">
                  <a:solidFill>
                    <a:srgbClr val="24243E"/>
                  </a:solidFill>
                </a:rPr>
                <a:t>LAIKAS</a:t>
              </a:r>
            </a:p>
          </p:txBody>
        </p:sp>
        <p:sp>
          <p:nvSpPr>
            <p:cNvPr id="11" name="TextBox 10">
              <a:extLst>
                <a:ext uri="{FF2B5EF4-FFF2-40B4-BE49-F238E27FC236}">
                  <a16:creationId xmlns:a16="http://schemas.microsoft.com/office/drawing/2014/main" id="{E685631B-A06E-AAF1-EFDA-CD07D62B8A64}"/>
                </a:ext>
              </a:extLst>
            </p:cNvPr>
            <p:cNvSpPr txBox="1"/>
            <p:nvPr/>
          </p:nvSpPr>
          <p:spPr>
            <a:xfrm>
              <a:off x="741947" y="2343267"/>
              <a:ext cx="2349795" cy="346001"/>
            </a:xfrm>
            <a:prstGeom prst="rect">
              <a:avLst/>
            </a:prstGeom>
            <a:noFill/>
            <a:ln>
              <a:noFill/>
            </a:ln>
          </p:spPr>
          <p:txBody>
            <a:bodyPr wrap="square">
              <a:spAutoFit/>
            </a:bodyPr>
            <a:lstStyle/>
            <a:p>
              <a:pPr algn="ctr"/>
              <a:r>
                <a:rPr lang="lt-LT" sz="1200" dirty="0">
                  <a:solidFill>
                    <a:schemeClr val="tx1">
                      <a:lumMod val="65000"/>
                      <a:lumOff val="35000"/>
                    </a:schemeClr>
                  </a:solidFill>
                </a:rPr>
                <a:t>2023 01 1</a:t>
              </a:r>
              <a:r>
                <a:rPr lang="en-US" sz="1200" dirty="0">
                  <a:solidFill>
                    <a:schemeClr val="tx1">
                      <a:lumMod val="65000"/>
                      <a:lumOff val="35000"/>
                    </a:schemeClr>
                  </a:solidFill>
                </a:rPr>
                <a:t>8</a:t>
              </a:r>
              <a:r>
                <a:rPr lang="lt-LT" sz="1200" dirty="0">
                  <a:solidFill>
                    <a:schemeClr val="tx1">
                      <a:lumMod val="65000"/>
                      <a:lumOff val="35000"/>
                    </a:schemeClr>
                  </a:solidFill>
                </a:rPr>
                <a:t> – 2023 0</a:t>
              </a:r>
              <a:r>
                <a:rPr lang="en-US" sz="1200" dirty="0">
                  <a:solidFill>
                    <a:schemeClr val="tx1">
                      <a:lumMod val="65000"/>
                      <a:lumOff val="35000"/>
                    </a:schemeClr>
                  </a:solidFill>
                </a:rPr>
                <a:t>2 07</a:t>
              </a:r>
              <a:endParaRPr lang="lt-LT" sz="1200" dirty="0">
                <a:solidFill>
                  <a:schemeClr val="tx1">
                    <a:lumMod val="65000"/>
                    <a:lumOff val="35000"/>
                  </a:schemeClr>
                </a:solidFill>
              </a:endParaRPr>
            </a:p>
          </p:txBody>
        </p:sp>
        <p:sp>
          <p:nvSpPr>
            <p:cNvPr id="12" name="Oval 11">
              <a:extLst>
                <a:ext uri="{FF2B5EF4-FFF2-40B4-BE49-F238E27FC236}">
                  <a16:creationId xmlns:a16="http://schemas.microsoft.com/office/drawing/2014/main" id="{8934E98C-81CC-9965-AF85-9900DDCA9C01}"/>
                </a:ext>
              </a:extLst>
            </p:cNvPr>
            <p:cNvSpPr/>
            <p:nvPr/>
          </p:nvSpPr>
          <p:spPr>
            <a:xfrm>
              <a:off x="4467693" y="1526361"/>
              <a:ext cx="460247" cy="460247"/>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13" name="Graphic 12">
              <a:extLst>
                <a:ext uri="{FF2B5EF4-FFF2-40B4-BE49-F238E27FC236}">
                  <a16:creationId xmlns:a16="http://schemas.microsoft.com/office/drawing/2014/main" id="{1B585980-A861-0E63-3CFB-05300B13935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75648" y="1629526"/>
              <a:ext cx="244336" cy="244336"/>
            </a:xfrm>
            <a:prstGeom prst="rect">
              <a:avLst/>
            </a:prstGeom>
          </p:spPr>
        </p:pic>
        <p:sp>
          <p:nvSpPr>
            <p:cNvPr id="14" name="TextBox 13">
              <a:extLst>
                <a:ext uri="{FF2B5EF4-FFF2-40B4-BE49-F238E27FC236}">
                  <a16:creationId xmlns:a16="http://schemas.microsoft.com/office/drawing/2014/main" id="{2E18FA61-586A-1784-5A68-128F36F2AE5B}"/>
                </a:ext>
              </a:extLst>
            </p:cNvPr>
            <p:cNvSpPr txBox="1"/>
            <p:nvPr/>
          </p:nvSpPr>
          <p:spPr>
            <a:xfrm>
              <a:off x="3560132" y="2054621"/>
              <a:ext cx="2275368" cy="346001"/>
            </a:xfrm>
            <a:prstGeom prst="rect">
              <a:avLst/>
            </a:prstGeom>
            <a:noFill/>
            <a:ln>
              <a:noFill/>
            </a:ln>
          </p:spPr>
          <p:txBody>
            <a:bodyPr wrap="square">
              <a:spAutoFit/>
            </a:bodyPr>
            <a:lstStyle/>
            <a:p>
              <a:pPr algn="ctr"/>
              <a:r>
                <a:rPr lang="lt-LT" sz="1200" dirty="0">
                  <a:solidFill>
                    <a:srgbClr val="24243E"/>
                  </a:solidFill>
                </a:rPr>
                <a:t>TIKSLAS</a:t>
              </a:r>
            </a:p>
          </p:txBody>
        </p:sp>
        <p:sp>
          <p:nvSpPr>
            <p:cNvPr id="15" name="TextBox 14">
              <a:extLst>
                <a:ext uri="{FF2B5EF4-FFF2-40B4-BE49-F238E27FC236}">
                  <a16:creationId xmlns:a16="http://schemas.microsoft.com/office/drawing/2014/main" id="{BCB7B056-E435-ED0E-F83B-B299B958403B}"/>
                </a:ext>
              </a:extLst>
            </p:cNvPr>
            <p:cNvSpPr txBox="1"/>
            <p:nvPr/>
          </p:nvSpPr>
          <p:spPr>
            <a:xfrm>
              <a:off x="3433618" y="2320356"/>
              <a:ext cx="2528396" cy="807337"/>
            </a:xfrm>
            <a:prstGeom prst="rect">
              <a:avLst/>
            </a:prstGeom>
            <a:noFill/>
            <a:ln>
              <a:noFill/>
            </a:ln>
          </p:spPr>
          <p:txBody>
            <a:bodyPr wrap="square">
              <a:spAutoFit/>
            </a:bodyPr>
            <a:lstStyle>
              <a:defPPr>
                <a:defRPr lang="lt-LT"/>
              </a:defPPr>
              <a:lvl1pPr algn="ctr">
                <a:defRPr sz="1400"/>
              </a:lvl1pPr>
            </a:lstStyle>
            <a:p>
              <a:r>
                <a:rPr lang="lt-LT" sz="1200" dirty="0">
                  <a:solidFill>
                    <a:schemeClr val="tx1">
                      <a:lumMod val="65000"/>
                      <a:lumOff val="35000"/>
                    </a:schemeClr>
                  </a:solidFill>
                </a:rPr>
                <a:t>Išsiaiškinti moterų ir vyrų patirtis darbovietėje grįžus po vaiko priežiūros atostogų </a:t>
              </a:r>
            </a:p>
          </p:txBody>
        </p:sp>
        <p:sp>
          <p:nvSpPr>
            <p:cNvPr id="16" name="Oval 15">
              <a:extLst>
                <a:ext uri="{FF2B5EF4-FFF2-40B4-BE49-F238E27FC236}">
                  <a16:creationId xmlns:a16="http://schemas.microsoft.com/office/drawing/2014/main" id="{6B10BF68-69E7-90F5-D86D-7A62B0692256}"/>
                </a:ext>
              </a:extLst>
            </p:cNvPr>
            <p:cNvSpPr/>
            <p:nvPr/>
          </p:nvSpPr>
          <p:spPr>
            <a:xfrm>
              <a:off x="7264056" y="1523615"/>
              <a:ext cx="460247" cy="460247"/>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7" name="Oval 16">
              <a:extLst>
                <a:ext uri="{FF2B5EF4-FFF2-40B4-BE49-F238E27FC236}">
                  <a16:creationId xmlns:a16="http://schemas.microsoft.com/office/drawing/2014/main" id="{7611C7F4-9EEC-CC9F-498C-96FE53A1CB0D}"/>
                </a:ext>
              </a:extLst>
            </p:cNvPr>
            <p:cNvSpPr/>
            <p:nvPr/>
          </p:nvSpPr>
          <p:spPr>
            <a:xfrm>
              <a:off x="10060419" y="1522539"/>
              <a:ext cx="460247" cy="460247"/>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8" name="Oval 17">
              <a:extLst>
                <a:ext uri="{FF2B5EF4-FFF2-40B4-BE49-F238E27FC236}">
                  <a16:creationId xmlns:a16="http://schemas.microsoft.com/office/drawing/2014/main" id="{C13A8ED8-59AB-F6B0-9172-3982837A95BB}"/>
                </a:ext>
              </a:extLst>
            </p:cNvPr>
            <p:cNvSpPr/>
            <p:nvPr/>
          </p:nvSpPr>
          <p:spPr>
            <a:xfrm>
              <a:off x="7264056" y="3740271"/>
              <a:ext cx="460247" cy="460247"/>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9" name="Oval 18">
              <a:extLst>
                <a:ext uri="{FF2B5EF4-FFF2-40B4-BE49-F238E27FC236}">
                  <a16:creationId xmlns:a16="http://schemas.microsoft.com/office/drawing/2014/main" id="{08C8762B-47E8-2773-C0F2-B13F69F6107A}"/>
                </a:ext>
              </a:extLst>
            </p:cNvPr>
            <p:cNvSpPr/>
            <p:nvPr/>
          </p:nvSpPr>
          <p:spPr>
            <a:xfrm>
              <a:off x="10060419" y="3740247"/>
              <a:ext cx="460247" cy="460247"/>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0" name="Oval 19">
              <a:extLst>
                <a:ext uri="{FF2B5EF4-FFF2-40B4-BE49-F238E27FC236}">
                  <a16:creationId xmlns:a16="http://schemas.microsoft.com/office/drawing/2014/main" id="{F1D4A5D0-E82A-C239-7430-5B409AEE9B70}"/>
                </a:ext>
              </a:extLst>
            </p:cNvPr>
            <p:cNvSpPr/>
            <p:nvPr/>
          </p:nvSpPr>
          <p:spPr>
            <a:xfrm>
              <a:off x="1671330" y="3739872"/>
              <a:ext cx="460247" cy="460247"/>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a:p>
          </p:txBody>
        </p:sp>
        <p:sp>
          <p:nvSpPr>
            <p:cNvPr id="21" name="Oval 20">
              <a:extLst>
                <a:ext uri="{FF2B5EF4-FFF2-40B4-BE49-F238E27FC236}">
                  <a16:creationId xmlns:a16="http://schemas.microsoft.com/office/drawing/2014/main" id="{C544D970-42E1-DCA5-0D38-0D9A019CE141}"/>
                </a:ext>
              </a:extLst>
            </p:cNvPr>
            <p:cNvSpPr/>
            <p:nvPr/>
          </p:nvSpPr>
          <p:spPr>
            <a:xfrm>
              <a:off x="4467693" y="3738796"/>
              <a:ext cx="460247" cy="460247"/>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22" name="TextBox 21">
              <a:extLst>
                <a:ext uri="{FF2B5EF4-FFF2-40B4-BE49-F238E27FC236}">
                  <a16:creationId xmlns:a16="http://schemas.microsoft.com/office/drawing/2014/main" id="{0C2E25BC-2F8E-F10D-AAD7-FC7C6C4B18CF}"/>
                </a:ext>
              </a:extLst>
            </p:cNvPr>
            <p:cNvSpPr txBox="1"/>
            <p:nvPr/>
          </p:nvSpPr>
          <p:spPr>
            <a:xfrm>
              <a:off x="6377760" y="2054621"/>
              <a:ext cx="2232838" cy="346001"/>
            </a:xfrm>
            <a:prstGeom prst="rect">
              <a:avLst/>
            </a:prstGeom>
            <a:noFill/>
            <a:ln>
              <a:noFill/>
            </a:ln>
          </p:spPr>
          <p:txBody>
            <a:bodyPr wrap="square">
              <a:spAutoFit/>
            </a:bodyPr>
            <a:lstStyle/>
            <a:p>
              <a:pPr algn="ctr"/>
              <a:r>
                <a:rPr lang="lt-LT" sz="1200" dirty="0">
                  <a:solidFill>
                    <a:srgbClr val="24243E"/>
                  </a:solidFill>
                </a:rPr>
                <a:t>TIKSLINĖ GRUPĖ</a:t>
              </a:r>
            </a:p>
          </p:txBody>
        </p:sp>
        <p:pic>
          <p:nvPicPr>
            <p:cNvPr id="23" name="Graphic 22">
              <a:extLst>
                <a:ext uri="{FF2B5EF4-FFF2-40B4-BE49-F238E27FC236}">
                  <a16:creationId xmlns:a16="http://schemas.microsoft.com/office/drawing/2014/main" id="{93AABC66-5CF6-BAD0-1639-06AC274C21E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75251" y="1645663"/>
              <a:ext cx="236014" cy="236014"/>
            </a:xfrm>
            <a:prstGeom prst="rect">
              <a:avLst/>
            </a:prstGeom>
          </p:spPr>
        </p:pic>
        <p:sp>
          <p:nvSpPr>
            <p:cNvPr id="24" name="TextBox 23">
              <a:extLst>
                <a:ext uri="{FF2B5EF4-FFF2-40B4-BE49-F238E27FC236}">
                  <a16:creationId xmlns:a16="http://schemas.microsoft.com/office/drawing/2014/main" id="{C4776926-A059-BEB3-FE11-A466384CACB8}"/>
                </a:ext>
              </a:extLst>
            </p:cNvPr>
            <p:cNvSpPr txBox="1"/>
            <p:nvPr/>
          </p:nvSpPr>
          <p:spPr>
            <a:xfrm>
              <a:off x="6377760" y="2331620"/>
              <a:ext cx="2309040" cy="1038004"/>
            </a:xfrm>
            <a:prstGeom prst="rect">
              <a:avLst/>
            </a:prstGeom>
            <a:noFill/>
            <a:ln>
              <a:noFill/>
            </a:ln>
          </p:spPr>
          <p:txBody>
            <a:bodyPr wrap="square">
              <a:spAutoFit/>
            </a:bodyPr>
            <a:lstStyle/>
            <a:p>
              <a:pPr algn="ctr"/>
              <a:r>
                <a:rPr lang="lt-LT" sz="1200" dirty="0">
                  <a:solidFill>
                    <a:schemeClr val="tx1">
                      <a:lumMod val="65000"/>
                      <a:lumOff val="35000"/>
                    </a:schemeClr>
                  </a:solidFill>
                </a:rPr>
                <a:t>Šalies gyventojai, grįžę į darbovietę po vaiko priežiūros atostog</a:t>
              </a:r>
              <a:r>
                <a:rPr lang="lt-LT" sz="1200" dirty="0">
                  <a:solidFill>
                    <a:schemeClr val="tx1">
                      <a:lumMod val="50000"/>
                      <a:lumOff val="50000"/>
                    </a:schemeClr>
                  </a:solidFill>
                </a:rPr>
                <a:t>ų</a:t>
              </a:r>
              <a:r>
                <a:rPr lang="en-US" sz="1200" dirty="0">
                  <a:solidFill>
                    <a:schemeClr val="tx1">
                      <a:lumMod val="50000"/>
                      <a:lumOff val="50000"/>
                    </a:schemeClr>
                  </a:solidFill>
                </a:rPr>
                <a:t> </a:t>
              </a:r>
              <a:r>
                <a:rPr lang="en-US" sz="1200" dirty="0">
                  <a:solidFill>
                    <a:schemeClr val="tx1">
                      <a:lumMod val="65000"/>
                      <a:lumOff val="35000"/>
                    </a:schemeClr>
                  </a:solidFill>
                </a:rPr>
                <a:t>per </a:t>
              </a:r>
              <a:r>
                <a:rPr lang="en-US" sz="1200" dirty="0" err="1">
                  <a:solidFill>
                    <a:schemeClr val="tx1">
                      <a:lumMod val="65000"/>
                      <a:lumOff val="35000"/>
                    </a:schemeClr>
                  </a:solidFill>
                </a:rPr>
                <a:t>pastaruosius</a:t>
              </a:r>
              <a:r>
                <a:rPr lang="en-US" sz="1200" dirty="0">
                  <a:solidFill>
                    <a:schemeClr val="tx1">
                      <a:lumMod val="65000"/>
                      <a:lumOff val="35000"/>
                    </a:schemeClr>
                  </a:solidFill>
                </a:rPr>
                <a:t> 5 </a:t>
              </a:r>
              <a:r>
                <a:rPr lang="en-US" sz="1200" dirty="0" err="1">
                  <a:solidFill>
                    <a:schemeClr val="tx1">
                      <a:lumMod val="65000"/>
                      <a:lumOff val="35000"/>
                    </a:schemeClr>
                  </a:solidFill>
                </a:rPr>
                <a:t>metus</a:t>
              </a:r>
              <a:endParaRPr lang="lt-LT" sz="1200" dirty="0">
                <a:solidFill>
                  <a:schemeClr val="tx1">
                    <a:lumMod val="65000"/>
                    <a:lumOff val="35000"/>
                  </a:schemeClr>
                </a:solidFill>
              </a:endParaRPr>
            </a:p>
          </p:txBody>
        </p:sp>
        <p:sp>
          <p:nvSpPr>
            <p:cNvPr id="25" name="TextBox 24">
              <a:extLst>
                <a:ext uri="{FF2B5EF4-FFF2-40B4-BE49-F238E27FC236}">
                  <a16:creationId xmlns:a16="http://schemas.microsoft.com/office/drawing/2014/main" id="{0F05A2BA-A35B-F23E-B050-B1873FCB3629}"/>
                </a:ext>
              </a:extLst>
            </p:cNvPr>
            <p:cNvSpPr txBox="1"/>
            <p:nvPr/>
          </p:nvSpPr>
          <p:spPr>
            <a:xfrm>
              <a:off x="9149191" y="2066268"/>
              <a:ext cx="2282702" cy="346001"/>
            </a:xfrm>
            <a:prstGeom prst="rect">
              <a:avLst/>
            </a:prstGeom>
            <a:noFill/>
            <a:ln>
              <a:noFill/>
            </a:ln>
          </p:spPr>
          <p:txBody>
            <a:bodyPr wrap="square">
              <a:spAutoFit/>
            </a:bodyPr>
            <a:lstStyle/>
            <a:p>
              <a:pPr algn="ctr"/>
              <a:r>
                <a:rPr lang="lt-LT" sz="1200" dirty="0">
                  <a:solidFill>
                    <a:srgbClr val="24243E"/>
                  </a:solidFill>
                </a:rPr>
                <a:t>APKLAUSOS METODAS</a:t>
              </a:r>
            </a:p>
          </p:txBody>
        </p:sp>
        <p:pic>
          <p:nvPicPr>
            <p:cNvPr id="26" name="Graphic 25">
              <a:extLst>
                <a:ext uri="{FF2B5EF4-FFF2-40B4-BE49-F238E27FC236}">
                  <a16:creationId xmlns:a16="http://schemas.microsoft.com/office/drawing/2014/main" id="{D4BFB1D7-F8C0-DDC3-4BCD-978A9F3BA54D}"/>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137233" y="1601151"/>
              <a:ext cx="313874" cy="313874"/>
            </a:xfrm>
            <a:prstGeom prst="rect">
              <a:avLst/>
            </a:prstGeom>
          </p:spPr>
        </p:pic>
        <p:sp>
          <p:nvSpPr>
            <p:cNvPr id="27" name="TextBox 26">
              <a:extLst>
                <a:ext uri="{FF2B5EF4-FFF2-40B4-BE49-F238E27FC236}">
                  <a16:creationId xmlns:a16="http://schemas.microsoft.com/office/drawing/2014/main" id="{89B699A7-7A7B-A7C4-AA65-696574E8C9A1}"/>
                </a:ext>
              </a:extLst>
            </p:cNvPr>
            <p:cNvSpPr txBox="1"/>
            <p:nvPr/>
          </p:nvSpPr>
          <p:spPr>
            <a:xfrm>
              <a:off x="1354761" y="4299841"/>
              <a:ext cx="1093384" cy="346001"/>
            </a:xfrm>
            <a:prstGeom prst="rect">
              <a:avLst/>
            </a:prstGeom>
            <a:noFill/>
            <a:ln>
              <a:noFill/>
            </a:ln>
          </p:spPr>
          <p:txBody>
            <a:bodyPr wrap="square">
              <a:spAutoFit/>
            </a:bodyPr>
            <a:lstStyle/>
            <a:p>
              <a:pPr algn="ctr"/>
              <a:r>
                <a:rPr lang="lt-LT" sz="1200" dirty="0">
                  <a:solidFill>
                    <a:srgbClr val="24243E"/>
                  </a:solidFill>
                </a:rPr>
                <a:t>IMTIS</a:t>
              </a:r>
            </a:p>
          </p:txBody>
        </p:sp>
        <p:sp>
          <p:nvSpPr>
            <p:cNvPr id="28" name="TextBox 27">
              <a:extLst>
                <a:ext uri="{FF2B5EF4-FFF2-40B4-BE49-F238E27FC236}">
                  <a16:creationId xmlns:a16="http://schemas.microsoft.com/office/drawing/2014/main" id="{C8DB57A0-631F-29F4-E0DC-6EC65AAEC157}"/>
                </a:ext>
              </a:extLst>
            </p:cNvPr>
            <p:cNvSpPr txBox="1"/>
            <p:nvPr/>
          </p:nvSpPr>
          <p:spPr>
            <a:xfrm>
              <a:off x="3777516" y="4297060"/>
              <a:ext cx="1840599" cy="346001"/>
            </a:xfrm>
            <a:prstGeom prst="rect">
              <a:avLst/>
            </a:prstGeom>
            <a:noFill/>
            <a:ln>
              <a:noFill/>
            </a:ln>
          </p:spPr>
          <p:txBody>
            <a:bodyPr wrap="square">
              <a:spAutoFit/>
            </a:bodyPr>
            <a:lstStyle/>
            <a:p>
              <a:pPr algn="ctr"/>
              <a:r>
                <a:rPr lang="lt-LT" sz="1200" dirty="0">
                  <a:solidFill>
                    <a:srgbClr val="24243E"/>
                  </a:solidFill>
                </a:rPr>
                <a:t>ATRANKA</a:t>
              </a:r>
            </a:p>
          </p:txBody>
        </p:sp>
        <p:sp>
          <p:nvSpPr>
            <p:cNvPr id="29" name="TextBox 28">
              <a:extLst>
                <a:ext uri="{FF2B5EF4-FFF2-40B4-BE49-F238E27FC236}">
                  <a16:creationId xmlns:a16="http://schemas.microsoft.com/office/drawing/2014/main" id="{F5D76FE4-3691-8DB3-0E88-6D9FFAAF4914}"/>
                </a:ext>
              </a:extLst>
            </p:cNvPr>
            <p:cNvSpPr txBox="1"/>
            <p:nvPr/>
          </p:nvSpPr>
          <p:spPr>
            <a:xfrm>
              <a:off x="6248399" y="4309724"/>
              <a:ext cx="2519153" cy="346001"/>
            </a:xfrm>
            <a:prstGeom prst="rect">
              <a:avLst/>
            </a:prstGeom>
            <a:noFill/>
            <a:ln>
              <a:noFill/>
            </a:ln>
          </p:spPr>
          <p:txBody>
            <a:bodyPr wrap="square">
              <a:spAutoFit/>
            </a:bodyPr>
            <a:lstStyle/>
            <a:p>
              <a:pPr algn="ctr"/>
              <a:r>
                <a:rPr lang="lt-LT" sz="1200" dirty="0">
                  <a:solidFill>
                    <a:srgbClr val="24243E"/>
                  </a:solidFill>
                </a:rPr>
                <a:t>LOKACIJA</a:t>
              </a:r>
            </a:p>
          </p:txBody>
        </p:sp>
        <p:pic>
          <p:nvPicPr>
            <p:cNvPr id="30" name="Graphic 29">
              <a:extLst>
                <a:ext uri="{FF2B5EF4-FFF2-40B4-BE49-F238E27FC236}">
                  <a16:creationId xmlns:a16="http://schemas.microsoft.com/office/drawing/2014/main" id="{057AAB49-7EF9-0552-8329-F88509480A3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575648" y="3821821"/>
              <a:ext cx="294198" cy="294198"/>
            </a:xfrm>
            <a:prstGeom prst="rect">
              <a:avLst/>
            </a:prstGeom>
          </p:spPr>
        </p:pic>
      </p:grpSp>
      <p:sp>
        <p:nvSpPr>
          <p:cNvPr id="42" name="TextBox 41">
            <a:extLst>
              <a:ext uri="{FF2B5EF4-FFF2-40B4-BE49-F238E27FC236}">
                <a16:creationId xmlns:a16="http://schemas.microsoft.com/office/drawing/2014/main" id="{4D738893-0C7C-E705-442B-4AA2D60DC001}"/>
              </a:ext>
            </a:extLst>
          </p:cNvPr>
          <p:cNvSpPr txBox="1"/>
          <p:nvPr/>
        </p:nvSpPr>
        <p:spPr>
          <a:xfrm>
            <a:off x="3392391" y="1655207"/>
            <a:ext cx="5214096" cy="369332"/>
          </a:xfrm>
          <a:prstGeom prst="rect">
            <a:avLst/>
          </a:prstGeom>
          <a:noFill/>
        </p:spPr>
        <p:txBody>
          <a:bodyPr wrap="square">
            <a:spAutoFit/>
          </a:bodyPr>
          <a:lstStyle/>
          <a:p>
            <a:r>
              <a:rPr lang="en-US" sz="1800" b="1" dirty="0">
                <a:latin typeface="TT Norms Italic" panose="02000503020000090003" pitchFamily="50" charset="0"/>
              </a:rPr>
              <a:t>T</a:t>
            </a:r>
            <a:r>
              <a:rPr lang="lt-LT" sz="1800" b="1" dirty="0">
                <a:latin typeface="TT Norms Italic" panose="02000503020000090003" pitchFamily="50" charset="0"/>
              </a:rPr>
              <a:t>YRIMO METODAI</a:t>
            </a:r>
            <a:endParaRPr lang="en-US" sz="1800" b="1" dirty="0">
              <a:latin typeface="TT Norms Italic" panose="02000503020000090003" pitchFamily="50" charset="0"/>
            </a:endParaRPr>
          </a:p>
        </p:txBody>
      </p:sp>
      <p:sp>
        <p:nvSpPr>
          <p:cNvPr id="44" name="TextBox 43">
            <a:extLst>
              <a:ext uri="{FF2B5EF4-FFF2-40B4-BE49-F238E27FC236}">
                <a16:creationId xmlns:a16="http://schemas.microsoft.com/office/drawing/2014/main" id="{F8C28B48-401F-4B3B-CCAA-E11EE02AB0BE}"/>
              </a:ext>
            </a:extLst>
          </p:cNvPr>
          <p:cNvSpPr txBox="1"/>
          <p:nvPr/>
        </p:nvSpPr>
        <p:spPr>
          <a:xfrm>
            <a:off x="6777945" y="4928532"/>
            <a:ext cx="2194111" cy="1200329"/>
          </a:xfrm>
          <a:prstGeom prst="rect">
            <a:avLst/>
          </a:prstGeom>
          <a:noFill/>
        </p:spPr>
        <p:txBody>
          <a:bodyPr wrap="square">
            <a:spAutoFit/>
          </a:bodyPr>
          <a:lstStyle/>
          <a:p>
            <a:pPr algn="ctr"/>
            <a:r>
              <a:rPr lang="lt-LT" sz="1200" dirty="0">
                <a:solidFill>
                  <a:schemeClr val="tx1">
                    <a:lumMod val="65000"/>
                    <a:lumOff val="35000"/>
                  </a:schemeClr>
                </a:solidFill>
              </a:rPr>
              <a:t>Analizė atlikta SPSS/PC programine įranga. Ataskaitoje pateikiami bendrieji atsakymų pasiskirstymai ir pasiskirstymai pagal socialines-demografines charakteristikas.</a:t>
            </a:r>
          </a:p>
        </p:txBody>
      </p:sp>
      <p:pic>
        <p:nvPicPr>
          <p:cNvPr id="45" name="Graphic 44">
            <a:extLst>
              <a:ext uri="{FF2B5EF4-FFF2-40B4-BE49-F238E27FC236}">
                <a16:creationId xmlns:a16="http://schemas.microsoft.com/office/drawing/2014/main" id="{42A53E5A-E95B-8638-A841-C31B80B33D8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184615" y="4425755"/>
            <a:ext cx="207779" cy="207779"/>
          </a:xfrm>
          <a:prstGeom prst="rect">
            <a:avLst/>
          </a:prstGeom>
        </p:spPr>
      </p:pic>
      <p:pic>
        <p:nvPicPr>
          <p:cNvPr id="46" name="Graphic 45">
            <a:extLst>
              <a:ext uri="{FF2B5EF4-FFF2-40B4-BE49-F238E27FC236}">
                <a16:creationId xmlns:a16="http://schemas.microsoft.com/office/drawing/2014/main" id="{7C59D4F3-D4A9-5A01-0C64-C288F88DF5FB}"/>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541693" y="4394772"/>
            <a:ext cx="279885" cy="279885"/>
          </a:xfrm>
          <a:prstGeom prst="rect">
            <a:avLst/>
          </a:prstGeom>
        </p:spPr>
      </p:pic>
      <p:pic>
        <p:nvPicPr>
          <p:cNvPr id="47" name="Graphic 46">
            <a:extLst>
              <a:ext uri="{FF2B5EF4-FFF2-40B4-BE49-F238E27FC236}">
                <a16:creationId xmlns:a16="http://schemas.microsoft.com/office/drawing/2014/main" id="{99E54589-04E8-F947-6B82-48D1905AC4BA}"/>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7732667" y="4394772"/>
            <a:ext cx="252637" cy="252637"/>
          </a:xfrm>
          <a:prstGeom prst="rect">
            <a:avLst/>
          </a:prstGeom>
        </p:spPr>
      </p:pic>
      <p:sp>
        <p:nvSpPr>
          <p:cNvPr id="51" name="TextBox 50">
            <a:extLst>
              <a:ext uri="{FF2B5EF4-FFF2-40B4-BE49-F238E27FC236}">
                <a16:creationId xmlns:a16="http://schemas.microsoft.com/office/drawing/2014/main" id="{DB4C3A66-88E9-9F77-4654-C970A2C58BC7}"/>
              </a:ext>
            </a:extLst>
          </p:cNvPr>
          <p:cNvSpPr txBox="1"/>
          <p:nvPr/>
        </p:nvSpPr>
        <p:spPr>
          <a:xfrm>
            <a:off x="7208513" y="4756262"/>
            <a:ext cx="1437546" cy="276999"/>
          </a:xfrm>
          <a:prstGeom prst="rect">
            <a:avLst/>
          </a:prstGeom>
          <a:noFill/>
        </p:spPr>
        <p:txBody>
          <a:bodyPr wrap="square">
            <a:spAutoFit/>
          </a:bodyPr>
          <a:lstStyle/>
          <a:p>
            <a:r>
              <a:rPr kumimoji="0" lang="lt-LT" sz="1200" b="0" i="0" u="none" strike="noStrike" kern="1200" cap="none" spc="0" normalizeH="0" baseline="0" noProof="0" dirty="0">
                <a:ln>
                  <a:noFill/>
                </a:ln>
                <a:solidFill>
                  <a:srgbClr val="24243E"/>
                </a:solidFill>
                <a:effectLst/>
                <a:uLnTx/>
                <a:uFillTx/>
                <a:latin typeface="Calibri"/>
                <a:ea typeface="+mn-ea"/>
                <a:cs typeface="+mn-cs"/>
              </a:rPr>
              <a:t>DUOMENŲ ANALIZĖ</a:t>
            </a:r>
            <a:endParaRPr lang="en-US" dirty="0"/>
          </a:p>
        </p:txBody>
      </p:sp>
      <p:sp>
        <p:nvSpPr>
          <p:cNvPr id="55" name="TextBox 54">
            <a:extLst>
              <a:ext uri="{FF2B5EF4-FFF2-40B4-BE49-F238E27FC236}">
                <a16:creationId xmlns:a16="http://schemas.microsoft.com/office/drawing/2014/main" id="{E2A5DA81-4F28-D3E1-E5CF-890B1E446770}"/>
              </a:ext>
            </a:extLst>
          </p:cNvPr>
          <p:cNvSpPr txBox="1"/>
          <p:nvPr/>
        </p:nvSpPr>
        <p:spPr>
          <a:xfrm>
            <a:off x="4634268" y="5012409"/>
            <a:ext cx="218621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lt-LT" sz="1200" b="0" i="0" u="none" strike="noStrike" kern="1200" cap="none" spc="0" normalizeH="0" baseline="0" noProof="0" dirty="0">
                <a:ln>
                  <a:noFill/>
                </a:ln>
                <a:solidFill>
                  <a:prstClr val="black">
                    <a:lumMod val="65000"/>
                    <a:lumOff val="35000"/>
                  </a:prstClr>
                </a:solidFill>
                <a:effectLst/>
                <a:uLnTx/>
                <a:uFillTx/>
                <a:latin typeface="Calibri"/>
                <a:ea typeface="+mn-ea"/>
                <a:cs typeface="+mn-cs"/>
              </a:rPr>
              <a:t>Visa šalies teritorija</a:t>
            </a:r>
            <a:endParaRPr kumimoji="0" lang="lt-LT" sz="1200" b="0" i="0" u="none" strike="noStrike" kern="1200" cap="none" spc="0" normalizeH="0" baseline="0" noProof="0" dirty="0">
              <a:ln>
                <a:noFill/>
              </a:ln>
              <a:solidFill>
                <a:prstClr val="black">
                  <a:lumMod val="50000"/>
                  <a:lumOff val="50000"/>
                </a:prstClr>
              </a:solidFill>
              <a:effectLst/>
              <a:uLnTx/>
              <a:uFillTx/>
              <a:latin typeface="Calibri"/>
              <a:ea typeface="+mn-ea"/>
              <a:cs typeface="+mn-cs"/>
            </a:endParaRPr>
          </a:p>
        </p:txBody>
      </p:sp>
      <p:sp>
        <p:nvSpPr>
          <p:cNvPr id="57" name="TextBox 56">
            <a:extLst>
              <a:ext uri="{FF2B5EF4-FFF2-40B4-BE49-F238E27FC236}">
                <a16:creationId xmlns:a16="http://schemas.microsoft.com/office/drawing/2014/main" id="{A1C93417-46BF-158A-72A4-A86857FBFB37}"/>
              </a:ext>
            </a:extLst>
          </p:cNvPr>
          <p:cNvSpPr txBox="1"/>
          <p:nvPr/>
        </p:nvSpPr>
        <p:spPr>
          <a:xfrm>
            <a:off x="6861497" y="3226601"/>
            <a:ext cx="2096182" cy="830997"/>
          </a:xfrm>
          <a:prstGeom prst="rect">
            <a:avLst/>
          </a:prstGeom>
          <a:noFill/>
        </p:spPr>
        <p:txBody>
          <a:bodyPr wrap="square">
            <a:spAutoFit/>
          </a:bodyPr>
          <a:lstStyle/>
          <a:p>
            <a:pPr algn="ctr"/>
            <a:r>
              <a:rPr lang="lt-LT" sz="1200" dirty="0">
                <a:solidFill>
                  <a:schemeClr val="tx1">
                    <a:lumMod val="65000"/>
                    <a:lumOff val="35000"/>
                  </a:schemeClr>
                </a:solidFill>
              </a:rPr>
              <a:t>Kombinuotas metodas: CATI </a:t>
            </a:r>
            <a:r>
              <a:rPr lang="lt-LT" sz="1200" i="1" dirty="0">
                <a:solidFill>
                  <a:schemeClr val="tx1">
                    <a:lumMod val="65000"/>
                    <a:lumOff val="35000"/>
                  </a:schemeClr>
                </a:solidFill>
              </a:rPr>
              <a:t>(Computer </a:t>
            </a:r>
            <a:r>
              <a:rPr lang="en-US" sz="1200" i="1" dirty="0">
                <a:solidFill>
                  <a:schemeClr val="tx1">
                    <a:lumMod val="65000"/>
                    <a:lumOff val="35000"/>
                  </a:schemeClr>
                </a:solidFill>
              </a:rPr>
              <a:t>Assisted Telephone Interview)</a:t>
            </a:r>
            <a:r>
              <a:rPr lang="lt-LT" sz="1200" i="1" dirty="0">
                <a:solidFill>
                  <a:schemeClr val="tx1">
                    <a:lumMod val="65000"/>
                    <a:lumOff val="35000"/>
                  </a:schemeClr>
                </a:solidFill>
              </a:rPr>
              <a:t> </a:t>
            </a:r>
            <a:r>
              <a:rPr lang="lt-LT" sz="1200" dirty="0">
                <a:solidFill>
                  <a:schemeClr val="tx1">
                    <a:lumMod val="65000"/>
                    <a:lumOff val="35000"/>
                  </a:schemeClr>
                </a:solidFill>
              </a:rPr>
              <a:t>ir CAWI </a:t>
            </a:r>
            <a:r>
              <a:rPr lang="lt-LT" sz="1200" i="1" dirty="0">
                <a:solidFill>
                  <a:schemeClr val="tx1">
                    <a:lumMod val="65000"/>
                    <a:lumOff val="35000"/>
                  </a:schemeClr>
                </a:solidFill>
              </a:rPr>
              <a:t>(Computer </a:t>
            </a:r>
            <a:r>
              <a:rPr lang="en-US" sz="1200" i="1" dirty="0">
                <a:solidFill>
                  <a:schemeClr val="tx1">
                    <a:lumMod val="65000"/>
                    <a:lumOff val="35000"/>
                  </a:schemeClr>
                </a:solidFill>
              </a:rPr>
              <a:t>Assisted</a:t>
            </a:r>
            <a:r>
              <a:rPr lang="lt-LT" sz="1200" i="1" dirty="0">
                <a:solidFill>
                  <a:schemeClr val="tx1">
                    <a:lumMod val="65000"/>
                    <a:lumOff val="35000"/>
                  </a:schemeClr>
                </a:solidFill>
              </a:rPr>
              <a:t> WEB </a:t>
            </a:r>
            <a:r>
              <a:rPr lang="en-US" sz="1200" i="1" dirty="0">
                <a:solidFill>
                  <a:schemeClr val="tx1">
                    <a:lumMod val="65000"/>
                    <a:lumOff val="35000"/>
                  </a:schemeClr>
                </a:solidFill>
              </a:rPr>
              <a:t>Interview</a:t>
            </a:r>
            <a:r>
              <a:rPr lang="lt-LT" sz="1200" i="1" dirty="0">
                <a:solidFill>
                  <a:schemeClr val="tx1">
                    <a:lumMod val="65000"/>
                    <a:lumOff val="35000"/>
                  </a:schemeClr>
                </a:solidFill>
              </a:rPr>
              <a:t>)</a:t>
            </a:r>
          </a:p>
        </p:txBody>
      </p:sp>
      <p:sp>
        <p:nvSpPr>
          <p:cNvPr id="59" name="TextBox 58">
            <a:extLst>
              <a:ext uri="{FF2B5EF4-FFF2-40B4-BE49-F238E27FC236}">
                <a16:creationId xmlns:a16="http://schemas.microsoft.com/office/drawing/2014/main" id="{2FC567C8-A18A-7B4D-6794-922E3DD29197}"/>
              </a:ext>
            </a:extLst>
          </p:cNvPr>
          <p:cNvSpPr txBox="1"/>
          <p:nvPr/>
        </p:nvSpPr>
        <p:spPr>
          <a:xfrm>
            <a:off x="2496319" y="5033261"/>
            <a:ext cx="1983856" cy="461665"/>
          </a:xfrm>
          <a:prstGeom prst="rect">
            <a:avLst/>
          </a:prstGeom>
          <a:noFill/>
        </p:spPr>
        <p:txBody>
          <a:bodyPr wrap="square">
            <a:spAutoFit/>
          </a:bodyPr>
          <a:lstStyle/>
          <a:p>
            <a:pPr algn="ctr"/>
            <a:r>
              <a:rPr lang="lt-LT" sz="1200" dirty="0">
                <a:solidFill>
                  <a:schemeClr val="tx1">
                    <a:lumMod val="65000"/>
                    <a:lumOff val="35000"/>
                  </a:schemeClr>
                </a:solidFill>
              </a:rPr>
              <a:t>Tyrime naudotas kvotinės atrankos metodas</a:t>
            </a:r>
          </a:p>
        </p:txBody>
      </p:sp>
      <p:sp>
        <p:nvSpPr>
          <p:cNvPr id="61" name="TextBox 60">
            <a:extLst>
              <a:ext uri="{FF2B5EF4-FFF2-40B4-BE49-F238E27FC236}">
                <a16:creationId xmlns:a16="http://schemas.microsoft.com/office/drawing/2014/main" id="{6A424630-4293-7CCC-4371-CE133293169F}"/>
              </a:ext>
            </a:extLst>
          </p:cNvPr>
          <p:cNvSpPr txBox="1"/>
          <p:nvPr/>
        </p:nvSpPr>
        <p:spPr>
          <a:xfrm>
            <a:off x="246047" y="5033261"/>
            <a:ext cx="2096182" cy="461665"/>
          </a:xfrm>
          <a:prstGeom prst="rect">
            <a:avLst/>
          </a:prstGeom>
          <a:noFill/>
        </p:spPr>
        <p:txBody>
          <a:bodyPr wrap="square">
            <a:spAutoFit/>
          </a:bodyPr>
          <a:lstStyle/>
          <a:p>
            <a:pPr algn="ctr"/>
            <a:r>
              <a:rPr lang="lt-LT" sz="1200" dirty="0">
                <a:solidFill>
                  <a:schemeClr val="tx1">
                    <a:lumMod val="65000"/>
                    <a:lumOff val="35000"/>
                  </a:schemeClr>
                </a:solidFill>
              </a:rPr>
              <a:t>Tyrimo metu buvo apklaustas 521 respondentas</a:t>
            </a:r>
          </a:p>
        </p:txBody>
      </p:sp>
    </p:spTree>
    <p:extLst>
      <p:ext uri="{BB962C8B-B14F-4D97-AF65-F5344CB8AC3E}">
        <p14:creationId xmlns:p14="http://schemas.microsoft.com/office/powerpoint/2010/main" val="3329731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5" y="-29543"/>
            <a:ext cx="9144000" cy="992929"/>
          </a:xfrm>
          <a:prstGeom prst="rect">
            <a:avLst/>
          </a:prstGeom>
          <a:solidFill>
            <a:srgbClr val="24243E"/>
          </a:solidFill>
          <a:ln>
            <a:solidFill>
              <a:srgbClr val="24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0" y="944336"/>
            <a:ext cx="9182100" cy="1551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382" y="154594"/>
            <a:ext cx="1299417" cy="570300"/>
          </a:xfrm>
          <a:prstGeom prst="rect">
            <a:avLst/>
          </a:prstGeom>
        </p:spPr>
      </p:pic>
      <p:sp>
        <p:nvSpPr>
          <p:cNvPr id="10" name="Title 3"/>
          <p:cNvSpPr txBox="1">
            <a:spLocks/>
          </p:cNvSpPr>
          <p:nvPr/>
        </p:nvSpPr>
        <p:spPr>
          <a:xfrm>
            <a:off x="581890" y="1371601"/>
            <a:ext cx="7952509" cy="519617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latin typeface="TT Norms Italic" panose="02000503020000090003" pitchFamily="50" charset="0"/>
                <a:ea typeface="+mn-ea"/>
                <a:cs typeface="+mn-cs"/>
              </a:rPr>
              <a:t>		SOCIALINĖS-DEMOGRAFINĖS</a:t>
            </a:r>
            <a:r>
              <a:rPr lang="en-US" sz="2400" b="1" dirty="0">
                <a:latin typeface="TT Norms Italic" panose="02000503020000090003" pitchFamily="50" charset="0"/>
              </a:rPr>
              <a:t> </a:t>
            </a:r>
            <a:r>
              <a:rPr lang="en-US" sz="1800" b="1" dirty="0">
                <a:latin typeface="TT Norms Italic" panose="02000503020000090003" pitchFamily="50" charset="0"/>
                <a:ea typeface="+mn-ea"/>
                <a:cs typeface="+mn-cs"/>
              </a:rPr>
              <a:t>CHARAKTERISTIKOS</a:t>
            </a:r>
            <a:endParaRPr lang="lt-LT" sz="1800" b="1" dirty="0">
              <a:ea typeface="+mn-ea"/>
              <a:cs typeface="+mn-cs"/>
            </a:endParaRPr>
          </a:p>
          <a:p>
            <a:endParaRPr lang="en-US" sz="1600" dirty="0">
              <a:latin typeface="TT Norms Italic" panose="02000503020000090003" pitchFamily="50" charset="0"/>
            </a:endParaRPr>
          </a:p>
        </p:txBody>
      </p:sp>
      <p:graphicFrame>
        <p:nvGraphicFramePr>
          <p:cNvPr id="3" name="Chart 2">
            <a:extLst>
              <a:ext uri="{FF2B5EF4-FFF2-40B4-BE49-F238E27FC236}">
                <a16:creationId xmlns:a16="http://schemas.microsoft.com/office/drawing/2014/main" id="{E9D19849-4FE9-D1A7-9A7B-527963264DA5}"/>
              </a:ext>
            </a:extLst>
          </p:cNvPr>
          <p:cNvGraphicFramePr>
            <a:graphicFrameLocks/>
          </p:cNvGraphicFramePr>
          <p:nvPr>
            <p:extLst>
              <p:ext uri="{D42A27DB-BD31-4B8C-83A1-F6EECF244321}">
                <p14:modId xmlns:p14="http://schemas.microsoft.com/office/powerpoint/2010/main" val="3957426193"/>
              </p:ext>
            </p:extLst>
          </p:nvPr>
        </p:nvGraphicFramePr>
        <p:xfrm>
          <a:off x="581890" y="2153255"/>
          <a:ext cx="3695700" cy="17965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CE6BBC6D-1E4B-D7C6-69A3-806A55A7D964}"/>
              </a:ext>
            </a:extLst>
          </p:cNvPr>
          <p:cNvGraphicFramePr>
            <a:graphicFrameLocks/>
          </p:cNvGraphicFramePr>
          <p:nvPr>
            <p:extLst>
              <p:ext uri="{D42A27DB-BD31-4B8C-83A1-F6EECF244321}">
                <p14:modId xmlns:p14="http://schemas.microsoft.com/office/powerpoint/2010/main" val="3603078951"/>
              </p:ext>
            </p:extLst>
          </p:nvPr>
        </p:nvGraphicFramePr>
        <p:xfrm>
          <a:off x="4926727" y="2127763"/>
          <a:ext cx="3950574" cy="179653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hart 6">
            <a:extLst>
              <a:ext uri="{FF2B5EF4-FFF2-40B4-BE49-F238E27FC236}">
                <a16:creationId xmlns:a16="http://schemas.microsoft.com/office/drawing/2014/main" id="{0CE71A23-6451-F680-9560-ED5E36EE2D76}"/>
              </a:ext>
            </a:extLst>
          </p:cNvPr>
          <p:cNvGraphicFramePr>
            <a:graphicFrameLocks/>
          </p:cNvGraphicFramePr>
          <p:nvPr>
            <p:extLst>
              <p:ext uri="{D42A27DB-BD31-4B8C-83A1-F6EECF244321}">
                <p14:modId xmlns:p14="http://schemas.microsoft.com/office/powerpoint/2010/main" val="3594196969"/>
              </p:ext>
            </p:extLst>
          </p:nvPr>
        </p:nvGraphicFramePr>
        <p:xfrm>
          <a:off x="266699" y="4314825"/>
          <a:ext cx="3286126" cy="197167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Chart 7">
            <a:extLst>
              <a:ext uri="{FF2B5EF4-FFF2-40B4-BE49-F238E27FC236}">
                <a16:creationId xmlns:a16="http://schemas.microsoft.com/office/drawing/2014/main" id="{D1577CDB-5F4B-8A4D-0C6F-4479BF686D6B}"/>
              </a:ext>
            </a:extLst>
          </p:cNvPr>
          <p:cNvGraphicFramePr>
            <a:graphicFrameLocks/>
          </p:cNvGraphicFramePr>
          <p:nvPr>
            <p:extLst>
              <p:ext uri="{D42A27DB-BD31-4B8C-83A1-F6EECF244321}">
                <p14:modId xmlns:p14="http://schemas.microsoft.com/office/powerpoint/2010/main" val="2134151038"/>
              </p:ext>
            </p:extLst>
          </p:nvPr>
        </p:nvGraphicFramePr>
        <p:xfrm>
          <a:off x="4657725" y="4299461"/>
          <a:ext cx="4219576" cy="198704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42218746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5" y="-29543"/>
            <a:ext cx="9144000" cy="992929"/>
          </a:xfrm>
          <a:prstGeom prst="rect">
            <a:avLst/>
          </a:prstGeom>
          <a:solidFill>
            <a:srgbClr val="24243E"/>
          </a:solidFill>
          <a:ln>
            <a:solidFill>
              <a:srgbClr val="24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95" y="922535"/>
            <a:ext cx="9182100" cy="1551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382" y="154594"/>
            <a:ext cx="1299417" cy="570300"/>
          </a:xfrm>
          <a:prstGeom prst="rect">
            <a:avLst/>
          </a:prstGeom>
        </p:spPr>
      </p:pic>
      <p:sp>
        <p:nvSpPr>
          <p:cNvPr id="10" name="Title 3"/>
          <p:cNvSpPr txBox="1">
            <a:spLocks/>
          </p:cNvSpPr>
          <p:nvPr/>
        </p:nvSpPr>
        <p:spPr>
          <a:xfrm>
            <a:off x="581890" y="1371601"/>
            <a:ext cx="7952509" cy="519617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a:latin typeface="TT Norms Italic" panose="02000503020000090003" pitchFamily="50" charset="0"/>
                <a:ea typeface="+mn-ea"/>
                <a:cs typeface="+mn-cs"/>
              </a:rPr>
              <a:t>			STATISTINĖ</a:t>
            </a:r>
            <a:r>
              <a:rPr lang="en-US" sz="2400" b="1" dirty="0">
                <a:latin typeface="TT Norms Italic" panose="02000503020000090003" pitchFamily="50" charset="0"/>
              </a:rPr>
              <a:t> </a:t>
            </a:r>
            <a:r>
              <a:rPr lang="en-US" sz="1800" b="1" dirty="0">
                <a:latin typeface="TT Norms Italic" panose="02000503020000090003" pitchFamily="50" charset="0"/>
                <a:ea typeface="+mn-ea"/>
                <a:cs typeface="+mn-cs"/>
              </a:rPr>
              <a:t>PAKLAIDA</a:t>
            </a:r>
          </a:p>
        </p:txBody>
      </p:sp>
      <p:graphicFrame>
        <p:nvGraphicFramePr>
          <p:cNvPr id="14" name="Table 13">
            <a:extLst>
              <a:ext uri="{FF2B5EF4-FFF2-40B4-BE49-F238E27FC236}">
                <a16:creationId xmlns:a16="http://schemas.microsoft.com/office/drawing/2014/main" id="{FD3942CD-1184-A014-9066-05DB863B6056}"/>
              </a:ext>
            </a:extLst>
          </p:cNvPr>
          <p:cNvGraphicFramePr>
            <a:graphicFrameLocks noGrp="1"/>
          </p:cNvGraphicFramePr>
          <p:nvPr>
            <p:extLst>
              <p:ext uri="{D42A27DB-BD31-4B8C-83A1-F6EECF244321}">
                <p14:modId xmlns:p14="http://schemas.microsoft.com/office/powerpoint/2010/main" val="3817595738"/>
              </p:ext>
            </p:extLst>
          </p:nvPr>
        </p:nvGraphicFramePr>
        <p:xfrm>
          <a:off x="146050" y="2029764"/>
          <a:ext cx="8769350" cy="4472640"/>
        </p:xfrm>
        <a:graphic>
          <a:graphicData uri="http://schemas.openxmlformats.org/drawingml/2006/table">
            <a:tbl>
              <a:tblPr firstRow="1" bandRow="1">
                <a:tableStyleId>{C083E6E3-FA7D-4D7B-A595-EF9225AFEA82}</a:tableStyleId>
              </a:tblPr>
              <a:tblGrid>
                <a:gridCol w="876935">
                  <a:extLst>
                    <a:ext uri="{9D8B030D-6E8A-4147-A177-3AD203B41FA5}">
                      <a16:colId xmlns:a16="http://schemas.microsoft.com/office/drawing/2014/main" val="2391098419"/>
                    </a:ext>
                  </a:extLst>
                </a:gridCol>
                <a:gridCol w="876935">
                  <a:extLst>
                    <a:ext uri="{9D8B030D-6E8A-4147-A177-3AD203B41FA5}">
                      <a16:colId xmlns:a16="http://schemas.microsoft.com/office/drawing/2014/main" val="3540476279"/>
                    </a:ext>
                  </a:extLst>
                </a:gridCol>
                <a:gridCol w="876935">
                  <a:extLst>
                    <a:ext uri="{9D8B030D-6E8A-4147-A177-3AD203B41FA5}">
                      <a16:colId xmlns:a16="http://schemas.microsoft.com/office/drawing/2014/main" val="2594867539"/>
                    </a:ext>
                  </a:extLst>
                </a:gridCol>
                <a:gridCol w="876935">
                  <a:extLst>
                    <a:ext uri="{9D8B030D-6E8A-4147-A177-3AD203B41FA5}">
                      <a16:colId xmlns:a16="http://schemas.microsoft.com/office/drawing/2014/main" val="2596746612"/>
                    </a:ext>
                  </a:extLst>
                </a:gridCol>
                <a:gridCol w="876935">
                  <a:extLst>
                    <a:ext uri="{9D8B030D-6E8A-4147-A177-3AD203B41FA5}">
                      <a16:colId xmlns:a16="http://schemas.microsoft.com/office/drawing/2014/main" val="2702092767"/>
                    </a:ext>
                  </a:extLst>
                </a:gridCol>
                <a:gridCol w="876935">
                  <a:extLst>
                    <a:ext uri="{9D8B030D-6E8A-4147-A177-3AD203B41FA5}">
                      <a16:colId xmlns:a16="http://schemas.microsoft.com/office/drawing/2014/main" val="4027683422"/>
                    </a:ext>
                  </a:extLst>
                </a:gridCol>
                <a:gridCol w="876935">
                  <a:extLst>
                    <a:ext uri="{9D8B030D-6E8A-4147-A177-3AD203B41FA5}">
                      <a16:colId xmlns:a16="http://schemas.microsoft.com/office/drawing/2014/main" val="993860201"/>
                    </a:ext>
                  </a:extLst>
                </a:gridCol>
                <a:gridCol w="876935">
                  <a:extLst>
                    <a:ext uri="{9D8B030D-6E8A-4147-A177-3AD203B41FA5}">
                      <a16:colId xmlns:a16="http://schemas.microsoft.com/office/drawing/2014/main" val="4060533124"/>
                    </a:ext>
                  </a:extLst>
                </a:gridCol>
                <a:gridCol w="876935">
                  <a:extLst>
                    <a:ext uri="{9D8B030D-6E8A-4147-A177-3AD203B41FA5}">
                      <a16:colId xmlns:a16="http://schemas.microsoft.com/office/drawing/2014/main" val="1754450663"/>
                    </a:ext>
                  </a:extLst>
                </a:gridCol>
                <a:gridCol w="876935">
                  <a:extLst>
                    <a:ext uri="{9D8B030D-6E8A-4147-A177-3AD203B41FA5}">
                      <a16:colId xmlns:a16="http://schemas.microsoft.com/office/drawing/2014/main" val="3063950013"/>
                    </a:ext>
                  </a:extLst>
                </a:gridCol>
              </a:tblGrid>
              <a:tr h="279540">
                <a:tc>
                  <a:txBody>
                    <a:bodyPr/>
                    <a:lstStyle/>
                    <a:p>
                      <a:pPr algn="r"/>
                      <a:r>
                        <a:rPr lang="lt-LT" sz="1200" noProof="0">
                          <a:solidFill>
                            <a:schemeClr val="tx1">
                              <a:lumMod val="65000"/>
                              <a:lumOff val="35000"/>
                            </a:schemeClr>
                          </a:solidFill>
                        </a:rPr>
                        <a:t>%=</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3/97</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5/95</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10/90</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dirty="0">
                          <a:solidFill>
                            <a:schemeClr val="tx1">
                              <a:lumMod val="65000"/>
                              <a:lumOff val="35000"/>
                            </a:schemeClr>
                          </a:solidFill>
                        </a:rPr>
                        <a:t>15/85</a:t>
                      </a: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20/80</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25/75</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30/70</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40/60</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50/50</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extLst>
                  <a:ext uri="{0D108BD9-81ED-4DB2-BD59-A6C34878D82A}">
                    <a16:rowId xmlns:a16="http://schemas.microsoft.com/office/drawing/2014/main" val="4038318682"/>
                  </a:ext>
                </a:extLst>
              </a:tr>
              <a:tr h="279540">
                <a:tc>
                  <a:txBody>
                    <a:bodyPr/>
                    <a:lstStyle/>
                    <a:p>
                      <a:pPr algn="ctr"/>
                      <a:r>
                        <a:rPr lang="lt-LT" sz="1200" b="1" noProof="0">
                          <a:solidFill>
                            <a:schemeClr val="tx1">
                              <a:lumMod val="65000"/>
                              <a:lumOff val="35000"/>
                            </a:schemeClr>
                          </a:solidFill>
                        </a:rPr>
                        <a:t>N=</a:t>
                      </a:r>
                      <a:endParaRPr lang="lt-LT" sz="1200" b="1"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extLst>
                  <a:ext uri="{0D108BD9-81ED-4DB2-BD59-A6C34878D82A}">
                    <a16:rowId xmlns:a16="http://schemas.microsoft.com/office/drawing/2014/main" val="1362919082"/>
                  </a:ext>
                </a:extLst>
              </a:tr>
              <a:tr h="279540">
                <a:tc>
                  <a:txBody>
                    <a:bodyPr/>
                    <a:lstStyle/>
                    <a:p>
                      <a:pPr algn="ctr"/>
                      <a:r>
                        <a:rPr lang="lt-LT" sz="1200" b="1" noProof="0">
                          <a:solidFill>
                            <a:schemeClr val="tx1">
                              <a:lumMod val="65000"/>
                              <a:lumOff val="35000"/>
                            </a:schemeClr>
                          </a:solidFill>
                        </a:rPr>
                        <a:t>10</a:t>
                      </a:r>
                      <a:endParaRPr lang="lt-LT" sz="1200" b="1"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10,6</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13,5</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18,6</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22,1</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24,8</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26,8</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28,4</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30,4</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31,0</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extLst>
                  <a:ext uri="{0D108BD9-81ED-4DB2-BD59-A6C34878D82A}">
                    <a16:rowId xmlns:a16="http://schemas.microsoft.com/office/drawing/2014/main" val="2003417792"/>
                  </a:ext>
                </a:extLst>
              </a:tr>
              <a:tr h="279540">
                <a:tc>
                  <a:txBody>
                    <a:bodyPr/>
                    <a:lstStyle/>
                    <a:p>
                      <a:pPr algn="ctr"/>
                      <a:r>
                        <a:rPr lang="lt-LT" sz="1200" b="1" noProof="0">
                          <a:solidFill>
                            <a:schemeClr val="tx1">
                              <a:lumMod val="65000"/>
                              <a:lumOff val="35000"/>
                            </a:schemeClr>
                          </a:solidFill>
                        </a:rPr>
                        <a:t>30</a:t>
                      </a:r>
                      <a:endParaRPr lang="lt-LT" sz="1200" b="1"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6,1</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7,8</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10,7</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12,8</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14,3</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15,5</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16,4</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17,5</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17,9</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extLst>
                  <a:ext uri="{0D108BD9-81ED-4DB2-BD59-A6C34878D82A}">
                    <a16:rowId xmlns:a16="http://schemas.microsoft.com/office/drawing/2014/main" val="1977013246"/>
                  </a:ext>
                </a:extLst>
              </a:tr>
              <a:tr h="279540">
                <a:tc>
                  <a:txBody>
                    <a:bodyPr/>
                    <a:lstStyle/>
                    <a:p>
                      <a:pPr algn="ctr"/>
                      <a:r>
                        <a:rPr lang="lt-LT" sz="1200" b="1" noProof="0">
                          <a:solidFill>
                            <a:schemeClr val="tx1">
                              <a:lumMod val="65000"/>
                              <a:lumOff val="35000"/>
                            </a:schemeClr>
                          </a:solidFill>
                        </a:rPr>
                        <a:t>50</a:t>
                      </a:r>
                      <a:endParaRPr lang="lt-LT" sz="1200" b="1"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4,7</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6,0</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8,3</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9,9</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11,1</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12,0</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12,7</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13,6</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13,9</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extLst>
                  <a:ext uri="{0D108BD9-81ED-4DB2-BD59-A6C34878D82A}">
                    <a16:rowId xmlns:a16="http://schemas.microsoft.com/office/drawing/2014/main" val="2865166836"/>
                  </a:ext>
                </a:extLst>
              </a:tr>
              <a:tr h="279540">
                <a:tc>
                  <a:txBody>
                    <a:bodyPr/>
                    <a:lstStyle/>
                    <a:p>
                      <a:pPr algn="ctr"/>
                      <a:r>
                        <a:rPr lang="lt-LT" sz="1200" b="1" noProof="0">
                          <a:solidFill>
                            <a:schemeClr val="tx1">
                              <a:lumMod val="65000"/>
                              <a:lumOff val="35000"/>
                            </a:schemeClr>
                          </a:solidFill>
                        </a:rPr>
                        <a:t>75</a:t>
                      </a:r>
                      <a:endParaRPr lang="lt-LT" sz="1200" b="1"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3,9</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4,9</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6,8</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8,1</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9,1</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9,8</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10,4</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11,1</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11,3</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extLst>
                  <a:ext uri="{0D108BD9-81ED-4DB2-BD59-A6C34878D82A}">
                    <a16:rowId xmlns:a16="http://schemas.microsoft.com/office/drawing/2014/main" val="3513311725"/>
                  </a:ext>
                </a:extLst>
              </a:tr>
              <a:tr h="279540">
                <a:tc>
                  <a:txBody>
                    <a:bodyPr/>
                    <a:lstStyle/>
                    <a:p>
                      <a:pPr algn="ctr"/>
                      <a:r>
                        <a:rPr lang="lt-LT" sz="1200" b="1" noProof="0">
                          <a:solidFill>
                            <a:schemeClr val="tx1">
                              <a:lumMod val="65000"/>
                              <a:lumOff val="35000"/>
                            </a:schemeClr>
                          </a:solidFill>
                        </a:rPr>
                        <a:t>100</a:t>
                      </a:r>
                      <a:endParaRPr lang="lt-LT" sz="1200" b="1"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3,3</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4,3</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5,9</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7,0</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7,8</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8,5</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9,0</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9,6</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9,8</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extLst>
                  <a:ext uri="{0D108BD9-81ED-4DB2-BD59-A6C34878D82A}">
                    <a16:rowId xmlns:a16="http://schemas.microsoft.com/office/drawing/2014/main" val="1979815703"/>
                  </a:ext>
                </a:extLst>
              </a:tr>
              <a:tr h="279540">
                <a:tc>
                  <a:txBody>
                    <a:bodyPr/>
                    <a:lstStyle/>
                    <a:p>
                      <a:pPr algn="ctr"/>
                      <a:r>
                        <a:rPr lang="lt-LT" sz="1200" b="1" noProof="0">
                          <a:solidFill>
                            <a:schemeClr val="tx1">
                              <a:lumMod val="65000"/>
                              <a:lumOff val="35000"/>
                            </a:schemeClr>
                          </a:solidFill>
                        </a:rPr>
                        <a:t>150</a:t>
                      </a:r>
                      <a:endParaRPr lang="lt-LT" sz="1200" b="1"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2,7</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3,5</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dirty="0">
                          <a:solidFill>
                            <a:schemeClr val="tx1">
                              <a:lumMod val="65000"/>
                              <a:lumOff val="35000"/>
                            </a:schemeClr>
                          </a:solidFill>
                        </a:rPr>
                        <a:t>4,8</a:t>
                      </a:r>
                      <a:endParaRPr lang="lt-LT" sz="120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5,7</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6,4</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6,9</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7,3</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7,8</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8,0</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extLst>
                  <a:ext uri="{0D108BD9-81ED-4DB2-BD59-A6C34878D82A}">
                    <a16:rowId xmlns:a16="http://schemas.microsoft.com/office/drawing/2014/main" val="745825177"/>
                  </a:ext>
                </a:extLst>
              </a:tr>
              <a:tr h="279540">
                <a:tc>
                  <a:txBody>
                    <a:bodyPr/>
                    <a:lstStyle/>
                    <a:p>
                      <a:pPr algn="ctr"/>
                      <a:r>
                        <a:rPr lang="lt-LT" sz="1200" b="1" noProof="0">
                          <a:solidFill>
                            <a:schemeClr val="tx1">
                              <a:lumMod val="65000"/>
                              <a:lumOff val="35000"/>
                            </a:schemeClr>
                          </a:solidFill>
                        </a:rPr>
                        <a:t>200</a:t>
                      </a:r>
                      <a:endParaRPr lang="lt-LT" sz="1200" b="1"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2,4</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3,0</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4,2</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4,9</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5,5</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6,0</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6,4</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6,8</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6,9</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extLst>
                  <a:ext uri="{0D108BD9-81ED-4DB2-BD59-A6C34878D82A}">
                    <a16:rowId xmlns:a16="http://schemas.microsoft.com/office/drawing/2014/main" val="3779320977"/>
                  </a:ext>
                </a:extLst>
              </a:tr>
              <a:tr h="279540">
                <a:tc>
                  <a:txBody>
                    <a:bodyPr/>
                    <a:lstStyle/>
                    <a:p>
                      <a:pPr algn="ctr"/>
                      <a:r>
                        <a:rPr lang="lt-LT" sz="1200" b="1" noProof="0">
                          <a:solidFill>
                            <a:schemeClr val="tx1">
                              <a:lumMod val="65000"/>
                              <a:lumOff val="35000"/>
                            </a:schemeClr>
                          </a:solidFill>
                        </a:rPr>
                        <a:t>300</a:t>
                      </a:r>
                      <a:endParaRPr lang="lt-LT" sz="1200" b="1"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1,9</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2,5</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3,4</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4,0</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4,5</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4,9</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5,2</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5,5</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5,7</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extLst>
                  <a:ext uri="{0D108BD9-81ED-4DB2-BD59-A6C34878D82A}">
                    <a16:rowId xmlns:a16="http://schemas.microsoft.com/office/drawing/2014/main" val="2400515930"/>
                  </a:ext>
                </a:extLst>
              </a:tr>
              <a:tr h="279540">
                <a:tc>
                  <a:txBody>
                    <a:bodyPr/>
                    <a:lstStyle/>
                    <a:p>
                      <a:pPr algn="ctr"/>
                      <a:r>
                        <a:rPr lang="lt-LT" sz="1200" b="1" noProof="0">
                          <a:solidFill>
                            <a:schemeClr val="tx1">
                              <a:lumMod val="65000"/>
                              <a:lumOff val="35000"/>
                            </a:schemeClr>
                          </a:solidFill>
                        </a:rPr>
                        <a:t>400</a:t>
                      </a:r>
                      <a:endParaRPr lang="lt-LT" sz="1200" b="1"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dirty="0">
                          <a:solidFill>
                            <a:schemeClr val="tx1">
                              <a:lumMod val="65000"/>
                              <a:lumOff val="35000"/>
                            </a:schemeClr>
                          </a:solidFill>
                        </a:rPr>
                        <a:t>1,7</a:t>
                      </a:r>
                      <a:endPar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2,1</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2,9</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3,5</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3,9</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4,2</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4,5</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4,8</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4,9</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extLst>
                  <a:ext uri="{0D108BD9-81ED-4DB2-BD59-A6C34878D82A}">
                    <a16:rowId xmlns:a16="http://schemas.microsoft.com/office/drawing/2014/main" val="1241638724"/>
                  </a:ext>
                </a:extLst>
              </a:tr>
              <a:tr h="279540">
                <a:tc>
                  <a:txBody>
                    <a:bodyPr/>
                    <a:lstStyle/>
                    <a:p>
                      <a:pPr algn="ctr"/>
                      <a:r>
                        <a:rPr lang="lt-LT" sz="1200" b="1" noProof="0" dirty="0">
                          <a:solidFill>
                            <a:schemeClr val="tx1">
                              <a:lumMod val="65000"/>
                              <a:lumOff val="35000"/>
                            </a:schemeClr>
                          </a:solidFill>
                        </a:rPr>
                        <a:t>500</a:t>
                      </a:r>
                      <a:endPar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solidFill>
                      <a:srgbClr val="A9D537">
                        <a:alpha val="20000"/>
                      </a:srgbClr>
                    </a:solidFill>
                  </a:tcPr>
                </a:tc>
                <a:tc>
                  <a:txBody>
                    <a:bodyPr/>
                    <a:lstStyle/>
                    <a:p>
                      <a:pPr algn="ctr"/>
                      <a:r>
                        <a:rPr lang="lt-LT" sz="1200" b="1" noProof="0" dirty="0">
                          <a:solidFill>
                            <a:schemeClr val="tx1">
                              <a:lumMod val="65000"/>
                              <a:lumOff val="35000"/>
                            </a:schemeClr>
                          </a:solidFill>
                        </a:rPr>
                        <a:t>1,5</a:t>
                      </a:r>
                      <a:endPar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solidFill>
                      <a:srgbClr val="A9D537">
                        <a:alpha val="20000"/>
                      </a:srgbClr>
                    </a:solidFill>
                  </a:tcPr>
                </a:tc>
                <a:tc>
                  <a:txBody>
                    <a:bodyPr/>
                    <a:lstStyle/>
                    <a:p>
                      <a:pPr algn="ctr"/>
                      <a:r>
                        <a:rPr lang="lt-LT" sz="1200" b="1" noProof="0" dirty="0">
                          <a:solidFill>
                            <a:schemeClr val="tx1">
                              <a:lumMod val="65000"/>
                              <a:lumOff val="35000"/>
                            </a:schemeClr>
                          </a:solidFill>
                        </a:rPr>
                        <a:t>1,9</a:t>
                      </a:r>
                      <a:endPar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solidFill>
                      <a:srgbClr val="A9D537">
                        <a:alpha val="20000"/>
                      </a:srgbClr>
                    </a:solidFill>
                  </a:tcPr>
                </a:tc>
                <a:tc>
                  <a:txBody>
                    <a:bodyPr/>
                    <a:lstStyle/>
                    <a:p>
                      <a:pPr algn="ctr"/>
                      <a:r>
                        <a:rPr lang="lt-LT" sz="1200" b="1" noProof="0" dirty="0">
                          <a:solidFill>
                            <a:schemeClr val="tx1">
                              <a:lumMod val="65000"/>
                              <a:lumOff val="35000"/>
                            </a:schemeClr>
                          </a:solidFill>
                        </a:rPr>
                        <a:t>2,6</a:t>
                      </a:r>
                      <a:endPar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solidFill>
                      <a:srgbClr val="A9D537">
                        <a:alpha val="20000"/>
                      </a:srgbClr>
                    </a:solidFill>
                  </a:tcPr>
                </a:tc>
                <a:tc>
                  <a:txBody>
                    <a:bodyPr/>
                    <a:lstStyle/>
                    <a:p>
                      <a:pPr algn="ctr"/>
                      <a:r>
                        <a:rPr lang="lt-LT" sz="1200" b="1" noProof="0" dirty="0">
                          <a:solidFill>
                            <a:schemeClr val="tx1">
                              <a:lumMod val="65000"/>
                              <a:lumOff val="35000"/>
                            </a:schemeClr>
                          </a:solidFill>
                        </a:rPr>
                        <a:t>3,1</a:t>
                      </a:r>
                      <a:endPar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solidFill>
                      <a:srgbClr val="A9D537">
                        <a:alpha val="20000"/>
                      </a:srgbClr>
                    </a:solidFill>
                  </a:tcPr>
                </a:tc>
                <a:tc>
                  <a:txBody>
                    <a:bodyPr/>
                    <a:lstStyle/>
                    <a:p>
                      <a:pPr algn="ctr"/>
                      <a:r>
                        <a:rPr lang="lt-LT" sz="1200" b="1" noProof="0" dirty="0">
                          <a:solidFill>
                            <a:schemeClr val="tx1">
                              <a:lumMod val="65000"/>
                              <a:lumOff val="35000"/>
                            </a:schemeClr>
                          </a:solidFill>
                        </a:rPr>
                        <a:t>3,5</a:t>
                      </a:r>
                      <a:endPar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solidFill>
                      <a:srgbClr val="A9D537">
                        <a:alpha val="20000"/>
                      </a:srgbClr>
                    </a:solidFill>
                  </a:tcPr>
                </a:tc>
                <a:tc>
                  <a:txBody>
                    <a:bodyPr/>
                    <a:lstStyle/>
                    <a:p>
                      <a:pPr algn="ctr"/>
                      <a:r>
                        <a:rPr lang="lt-LT" sz="1200" b="1" noProof="0" dirty="0">
                          <a:solidFill>
                            <a:schemeClr val="tx1">
                              <a:lumMod val="65000"/>
                              <a:lumOff val="35000"/>
                            </a:schemeClr>
                          </a:solidFill>
                        </a:rPr>
                        <a:t>3,8</a:t>
                      </a:r>
                      <a:endPar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solidFill>
                      <a:srgbClr val="A9D537">
                        <a:alpha val="20000"/>
                      </a:srgbClr>
                    </a:solidFill>
                  </a:tcPr>
                </a:tc>
                <a:tc>
                  <a:txBody>
                    <a:bodyPr/>
                    <a:lstStyle/>
                    <a:p>
                      <a:pPr algn="ctr"/>
                      <a:r>
                        <a:rPr lang="lt-LT" sz="1200" b="1" noProof="0" dirty="0">
                          <a:solidFill>
                            <a:schemeClr val="tx1">
                              <a:lumMod val="65000"/>
                              <a:lumOff val="35000"/>
                            </a:schemeClr>
                          </a:solidFill>
                        </a:rPr>
                        <a:t>4,0</a:t>
                      </a:r>
                      <a:endPar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solidFill>
                      <a:srgbClr val="A9D537">
                        <a:alpha val="20000"/>
                      </a:srgbClr>
                    </a:solidFill>
                  </a:tcPr>
                </a:tc>
                <a:tc>
                  <a:txBody>
                    <a:bodyPr/>
                    <a:lstStyle/>
                    <a:p>
                      <a:pPr algn="ctr"/>
                      <a:r>
                        <a:rPr lang="lt-LT" sz="1200" b="1" noProof="0" dirty="0">
                          <a:solidFill>
                            <a:schemeClr val="tx1">
                              <a:lumMod val="65000"/>
                              <a:lumOff val="35000"/>
                            </a:schemeClr>
                          </a:solidFill>
                        </a:rPr>
                        <a:t>4,3</a:t>
                      </a:r>
                      <a:endPar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solidFill>
                      <a:srgbClr val="A9D537">
                        <a:alpha val="20000"/>
                      </a:srgbClr>
                    </a:solidFill>
                  </a:tcPr>
                </a:tc>
                <a:tc>
                  <a:txBody>
                    <a:bodyPr/>
                    <a:lstStyle/>
                    <a:p>
                      <a:pPr algn="ctr"/>
                      <a:r>
                        <a:rPr lang="lt-LT" sz="1200" b="1" noProof="0" dirty="0">
                          <a:solidFill>
                            <a:schemeClr val="tx1">
                              <a:lumMod val="65000"/>
                              <a:lumOff val="35000"/>
                            </a:schemeClr>
                          </a:solidFill>
                        </a:rPr>
                        <a:t>4,4</a:t>
                      </a:r>
                      <a:endParaRPr lang="lt-LT" sz="1200" b="1"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solidFill>
                      <a:srgbClr val="A9D537">
                        <a:alpha val="20000"/>
                      </a:srgbClr>
                    </a:solidFill>
                  </a:tcPr>
                </a:tc>
                <a:extLst>
                  <a:ext uri="{0D108BD9-81ED-4DB2-BD59-A6C34878D82A}">
                    <a16:rowId xmlns:a16="http://schemas.microsoft.com/office/drawing/2014/main" val="898756065"/>
                  </a:ext>
                </a:extLst>
              </a:tr>
              <a:tr h="279540">
                <a:tc>
                  <a:txBody>
                    <a:bodyPr/>
                    <a:lstStyle/>
                    <a:p>
                      <a:pPr algn="ctr"/>
                      <a:r>
                        <a:rPr lang="lt-LT" sz="1200" b="1" noProof="0">
                          <a:solidFill>
                            <a:schemeClr val="tx1">
                              <a:lumMod val="65000"/>
                              <a:lumOff val="35000"/>
                            </a:schemeClr>
                          </a:solidFill>
                        </a:rPr>
                        <a:t>600</a:t>
                      </a:r>
                      <a:endParaRPr lang="lt-LT" sz="1200" b="1"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1,4</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1,7</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2,4</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2,9</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dirty="0">
                          <a:solidFill>
                            <a:schemeClr val="tx1">
                              <a:lumMod val="65000"/>
                              <a:lumOff val="35000"/>
                            </a:schemeClr>
                          </a:solidFill>
                        </a:rPr>
                        <a:t>3,2</a:t>
                      </a:r>
                      <a:endPar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dirty="0">
                          <a:solidFill>
                            <a:schemeClr val="tx1">
                              <a:lumMod val="65000"/>
                              <a:lumOff val="35000"/>
                            </a:schemeClr>
                          </a:solidFill>
                        </a:rPr>
                        <a:t>3,5</a:t>
                      </a:r>
                      <a:endPar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dirty="0">
                          <a:solidFill>
                            <a:schemeClr val="tx1">
                              <a:lumMod val="65000"/>
                              <a:lumOff val="35000"/>
                            </a:schemeClr>
                          </a:solidFill>
                        </a:rPr>
                        <a:t>3,7</a:t>
                      </a:r>
                      <a:endPar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3,9</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4,0</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extLst>
                  <a:ext uri="{0D108BD9-81ED-4DB2-BD59-A6C34878D82A}">
                    <a16:rowId xmlns:a16="http://schemas.microsoft.com/office/drawing/2014/main" val="1131994396"/>
                  </a:ext>
                </a:extLst>
              </a:tr>
              <a:tr h="279540">
                <a:tc>
                  <a:txBody>
                    <a:bodyPr/>
                    <a:lstStyle/>
                    <a:p>
                      <a:pPr algn="ctr"/>
                      <a:r>
                        <a:rPr lang="lt-LT" sz="1200" b="1" noProof="0">
                          <a:solidFill>
                            <a:schemeClr val="tx1">
                              <a:lumMod val="65000"/>
                              <a:lumOff val="35000"/>
                            </a:schemeClr>
                          </a:solidFill>
                        </a:rPr>
                        <a:t>700</a:t>
                      </a:r>
                      <a:endParaRPr lang="lt-LT" sz="1200" b="1"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1,3</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1,6</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2,2</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2,6</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3,0</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3,2</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3,4</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3,6</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noProof="0">
                          <a:solidFill>
                            <a:schemeClr val="tx1">
                              <a:lumMod val="65000"/>
                              <a:lumOff val="35000"/>
                            </a:schemeClr>
                          </a:solidFill>
                        </a:rPr>
                        <a:t>3,7</a:t>
                      </a:r>
                      <a:endParaRPr lang="lt-LT" sz="120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extLst>
                  <a:ext uri="{0D108BD9-81ED-4DB2-BD59-A6C34878D82A}">
                    <a16:rowId xmlns:a16="http://schemas.microsoft.com/office/drawing/2014/main" val="35477770"/>
                  </a:ext>
                </a:extLst>
              </a:tr>
              <a:tr h="279540">
                <a:tc>
                  <a:txBody>
                    <a:bodyPr/>
                    <a:lstStyle/>
                    <a:p>
                      <a:pPr algn="ctr"/>
                      <a:r>
                        <a:rPr lang="lt-LT" sz="1200" b="1" noProof="0">
                          <a:solidFill>
                            <a:schemeClr val="tx1">
                              <a:lumMod val="65000"/>
                              <a:lumOff val="35000"/>
                            </a:schemeClr>
                          </a:solidFill>
                        </a:rPr>
                        <a:t>800</a:t>
                      </a:r>
                      <a:endParaRPr lang="lt-LT" sz="1200" b="1"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dirty="0">
                          <a:solidFill>
                            <a:schemeClr val="tx1">
                              <a:lumMod val="65000"/>
                              <a:lumOff val="35000"/>
                            </a:schemeClr>
                          </a:solidFill>
                        </a:rPr>
                        <a:t>1,2</a:t>
                      </a:r>
                      <a:endPar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1,5</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2,1</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2,5</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2,8</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3,0</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3,2</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3,4</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a:solidFill>
                            <a:schemeClr val="tx1">
                              <a:lumMod val="65000"/>
                              <a:lumOff val="35000"/>
                            </a:schemeClr>
                          </a:solidFill>
                        </a:rPr>
                        <a:t>3,5</a:t>
                      </a:r>
                      <a:endParaRPr lang="lt-LT" sz="1200" b="0"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extLst>
                  <a:ext uri="{0D108BD9-81ED-4DB2-BD59-A6C34878D82A}">
                    <a16:rowId xmlns:a16="http://schemas.microsoft.com/office/drawing/2014/main" val="1822634785"/>
                  </a:ext>
                </a:extLst>
              </a:tr>
              <a:tr h="279540">
                <a:tc>
                  <a:txBody>
                    <a:bodyPr/>
                    <a:lstStyle/>
                    <a:p>
                      <a:pPr algn="ctr"/>
                      <a:r>
                        <a:rPr lang="lt-LT" sz="1200" b="1" noProof="0">
                          <a:solidFill>
                            <a:schemeClr val="tx1">
                              <a:lumMod val="65000"/>
                              <a:lumOff val="35000"/>
                            </a:schemeClr>
                          </a:solidFill>
                        </a:rPr>
                        <a:t>1000</a:t>
                      </a:r>
                      <a:endParaRPr lang="lt-LT" sz="1200" b="1" noProof="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dirty="0">
                          <a:solidFill>
                            <a:schemeClr val="tx1">
                              <a:lumMod val="65000"/>
                              <a:lumOff val="35000"/>
                            </a:schemeClr>
                          </a:solidFill>
                        </a:rPr>
                        <a:t>1,1</a:t>
                      </a:r>
                      <a:endPar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dirty="0">
                          <a:solidFill>
                            <a:schemeClr val="tx1">
                              <a:lumMod val="65000"/>
                              <a:lumOff val="35000"/>
                            </a:schemeClr>
                          </a:solidFill>
                        </a:rPr>
                        <a:t>1,4</a:t>
                      </a:r>
                      <a:endPar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dirty="0">
                          <a:solidFill>
                            <a:schemeClr val="tx1">
                              <a:lumMod val="65000"/>
                              <a:lumOff val="35000"/>
                            </a:schemeClr>
                          </a:solidFill>
                        </a:rPr>
                        <a:t>1,9</a:t>
                      </a:r>
                      <a:endPar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dirty="0">
                          <a:solidFill>
                            <a:schemeClr val="tx1">
                              <a:lumMod val="65000"/>
                              <a:lumOff val="35000"/>
                            </a:schemeClr>
                          </a:solidFill>
                        </a:rPr>
                        <a:t>2,2</a:t>
                      </a:r>
                      <a:endPar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dirty="0">
                          <a:solidFill>
                            <a:schemeClr val="tx1">
                              <a:lumMod val="65000"/>
                              <a:lumOff val="35000"/>
                            </a:schemeClr>
                          </a:solidFill>
                        </a:rPr>
                        <a:t>2,5</a:t>
                      </a:r>
                      <a:endPar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dirty="0">
                          <a:solidFill>
                            <a:schemeClr val="tx1">
                              <a:lumMod val="65000"/>
                              <a:lumOff val="35000"/>
                            </a:schemeClr>
                          </a:solidFill>
                        </a:rPr>
                        <a:t>2,7</a:t>
                      </a:r>
                      <a:endPar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dirty="0">
                          <a:solidFill>
                            <a:schemeClr val="tx1">
                              <a:lumMod val="65000"/>
                              <a:lumOff val="35000"/>
                            </a:schemeClr>
                          </a:solidFill>
                        </a:rPr>
                        <a:t>2,8</a:t>
                      </a:r>
                      <a:endPar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dirty="0">
                          <a:solidFill>
                            <a:schemeClr val="tx1">
                              <a:lumMod val="65000"/>
                              <a:lumOff val="35000"/>
                            </a:schemeClr>
                          </a:solidFill>
                        </a:rPr>
                        <a:t>3,0</a:t>
                      </a:r>
                      <a:endPar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tc>
                  <a:txBody>
                    <a:bodyPr/>
                    <a:lstStyle/>
                    <a:p>
                      <a:pPr algn="ctr"/>
                      <a:r>
                        <a:rPr lang="lt-LT" sz="1200" b="0" noProof="0" dirty="0">
                          <a:solidFill>
                            <a:schemeClr val="tx1">
                              <a:lumMod val="65000"/>
                              <a:lumOff val="35000"/>
                            </a:schemeClr>
                          </a:solidFill>
                        </a:rPr>
                        <a:t>3,1</a:t>
                      </a:r>
                      <a:endParaRPr lang="lt-LT" sz="1200" b="0" noProof="0" dirty="0">
                        <a:solidFill>
                          <a:schemeClr val="tx1">
                            <a:lumMod val="65000"/>
                            <a:lumOff val="35000"/>
                          </a:schemeClr>
                        </a:solidFill>
                        <a:latin typeface="Microsoft YaHei UI Light" panose="020B0502040204020203" pitchFamily="34" charset="-122"/>
                        <a:ea typeface="Microsoft YaHei UI Light" panose="020B0502040204020203" pitchFamily="34" charset="-122"/>
                      </a:endParaRPr>
                    </a:p>
                  </a:txBody>
                  <a:tcPr marL="0" marR="0" marT="0" marB="0" anchor="ctr"/>
                </a:tc>
                <a:extLst>
                  <a:ext uri="{0D108BD9-81ED-4DB2-BD59-A6C34878D82A}">
                    <a16:rowId xmlns:a16="http://schemas.microsoft.com/office/drawing/2014/main" val="765041869"/>
                  </a:ext>
                </a:extLst>
              </a:tr>
            </a:tbl>
          </a:graphicData>
        </a:graphic>
      </p:graphicFrame>
    </p:spTree>
    <p:extLst>
      <p:ext uri="{BB962C8B-B14F-4D97-AF65-F5344CB8AC3E}">
        <p14:creationId xmlns:p14="http://schemas.microsoft.com/office/powerpoint/2010/main" val="165834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267" y="650280"/>
            <a:ext cx="7785975" cy="60076"/>
          </a:xfrm>
          <a:prstGeom prst="rect">
            <a:avLst/>
          </a:prstGeom>
        </p:spPr>
      </p:pic>
      <p:sp>
        <p:nvSpPr>
          <p:cNvPr id="2" name="Rectangle 1"/>
          <p:cNvSpPr/>
          <p:nvPr/>
        </p:nvSpPr>
        <p:spPr>
          <a:xfrm>
            <a:off x="1376169" y="4531111"/>
            <a:ext cx="6338169" cy="1405513"/>
          </a:xfrm>
          <a:prstGeom prst="rect">
            <a:avLst/>
          </a:prstGeom>
        </p:spPr>
        <p:txBody>
          <a:bodyPr wrap="square">
            <a:spAutoFit/>
          </a:bodyPr>
          <a:lstStyle/>
          <a:p>
            <a:pPr algn="ctr">
              <a:spcBef>
                <a:spcPts val="200"/>
              </a:spcBef>
            </a:pPr>
            <a:endParaRPr lang="en-US" sz="2400" dirty="0">
              <a:latin typeface="TT Norms Bold" panose="02000803040000020004" pitchFamily="50" charset="0"/>
              <a:ea typeface="Times New Roman" panose="02020603050405020304" pitchFamily="18" charset="0"/>
              <a:cs typeface="Times New Roman" panose="02020603050405020304" pitchFamily="18" charset="0"/>
            </a:endParaRPr>
          </a:p>
          <a:p>
            <a:pPr algn="ctr">
              <a:spcBef>
                <a:spcPts val="200"/>
              </a:spcBef>
            </a:pPr>
            <a:endParaRPr lang="en-US" sz="2900" dirty="0">
              <a:latin typeface="TT Norms Bold" panose="02000803040000020004" pitchFamily="50" charset="0"/>
              <a:ea typeface="Times New Roman" panose="02020603050405020304" pitchFamily="18" charset="0"/>
              <a:cs typeface="Times New Roman" panose="02020603050405020304" pitchFamily="18" charset="0"/>
            </a:endParaRPr>
          </a:p>
          <a:p>
            <a:pPr algn="ctr">
              <a:spcBef>
                <a:spcPts val="200"/>
              </a:spcBef>
            </a:pPr>
            <a:endParaRPr lang="en-US" sz="2900" dirty="0">
              <a:latin typeface="TT Norms Bold" panose="02000803040000020004" pitchFamily="50"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A32282D-633C-67B4-D334-5EC70C3F5F1B}"/>
              </a:ext>
            </a:extLst>
          </p:cNvPr>
          <p:cNvSpPr txBox="1"/>
          <p:nvPr/>
        </p:nvSpPr>
        <p:spPr>
          <a:xfrm>
            <a:off x="1146922" y="2935398"/>
            <a:ext cx="7059706" cy="769441"/>
          </a:xfrm>
          <a:prstGeom prst="rect">
            <a:avLst/>
          </a:prstGeom>
          <a:noFill/>
        </p:spPr>
        <p:txBody>
          <a:bodyPr wrap="square">
            <a:spAutoFit/>
          </a:bodyPr>
          <a:lstStyle/>
          <a:p>
            <a:pPr algn="ctr"/>
            <a:r>
              <a:rPr lang="lt-LT" sz="4400" b="1" dirty="0">
                <a:latin typeface="TT Norms Bold" panose="02000803040000020004"/>
              </a:rPr>
              <a:t>REZULTATAI</a:t>
            </a:r>
            <a:endParaRPr lang="en-US" sz="4400" b="1" dirty="0">
              <a:latin typeface="TT Norms Bold" panose="02000803040000020004"/>
            </a:endParaRPr>
          </a:p>
        </p:txBody>
      </p:sp>
    </p:spTree>
    <p:extLst>
      <p:ext uri="{BB962C8B-B14F-4D97-AF65-F5344CB8AC3E}">
        <p14:creationId xmlns:p14="http://schemas.microsoft.com/office/powerpoint/2010/main" val="1196463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5" y="-29543"/>
            <a:ext cx="9144000" cy="992929"/>
          </a:xfrm>
          <a:prstGeom prst="rect">
            <a:avLst/>
          </a:prstGeom>
          <a:solidFill>
            <a:srgbClr val="24243E"/>
          </a:solidFill>
          <a:ln>
            <a:solidFill>
              <a:srgbClr val="24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95" y="922535"/>
            <a:ext cx="9182100" cy="1551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382" y="154594"/>
            <a:ext cx="1299417" cy="570300"/>
          </a:xfrm>
          <a:prstGeom prst="rect">
            <a:avLst/>
          </a:prstGeom>
        </p:spPr>
      </p:pic>
      <p:sp>
        <p:nvSpPr>
          <p:cNvPr id="10" name="Title 3"/>
          <p:cNvSpPr txBox="1">
            <a:spLocks/>
          </p:cNvSpPr>
          <p:nvPr/>
        </p:nvSpPr>
        <p:spPr>
          <a:xfrm>
            <a:off x="581890" y="1303038"/>
            <a:ext cx="8502843" cy="55549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a:ea typeface="+mn-ea"/>
                <a:cs typeface="+mn-cs"/>
              </a:rPr>
              <a:t>      	        </a:t>
            </a:r>
          </a:p>
          <a:p>
            <a:r>
              <a:rPr lang="en-US" sz="1400" b="1" dirty="0">
                <a:ea typeface="+mn-ea"/>
                <a:cs typeface="+mn-cs"/>
              </a:rPr>
              <a:t>	          </a:t>
            </a:r>
            <a:r>
              <a:rPr lang="lt-LT" sz="1400" b="1" dirty="0">
                <a:ea typeface="+mn-ea"/>
                <a:cs typeface="+mn-cs"/>
              </a:rPr>
              <a:t>A</a:t>
            </a:r>
            <a:r>
              <a:rPr lang="en-US" sz="1400" b="1" dirty="0">
                <a:latin typeface="TT Norms Italic" panose="02000503020000090003"/>
                <a:ea typeface="+mn-ea"/>
                <a:cs typeface="+mn-cs"/>
              </a:rPr>
              <a:t>R PO VAIKO </a:t>
            </a:r>
            <a:r>
              <a:rPr lang="en-US" sz="1400" b="1" dirty="0">
                <a:latin typeface="TT Norms Italic" panose="02000503020000090003" pitchFamily="50" charset="0"/>
                <a:ea typeface="+mn-ea"/>
                <a:cs typeface="+mn-cs"/>
              </a:rPr>
              <a:t>PRIEŽIŪROS ATOSTOGŲ GRĮŽOTE Į BUVUSIĄ DARBOVIETĘ? </a:t>
            </a:r>
            <a:endParaRPr lang="lt-LT" sz="1400" b="1" dirty="0">
              <a:ea typeface="+mn-ea"/>
              <a:cs typeface="+mn-cs"/>
            </a:endParaRPr>
          </a:p>
          <a:p>
            <a:endParaRPr lang="en-US" sz="1400" b="1" dirty="0">
              <a:latin typeface="TT Norms Italic" panose="02000503020000090003" pitchFamily="50" charset="0"/>
            </a:endParaRPr>
          </a:p>
          <a:p>
            <a:endParaRPr lang="en-US" sz="1400" dirty="0">
              <a:latin typeface="TT Norms Italic" panose="02000503020000090003" pitchFamily="50" charset="0"/>
            </a:endParaRPr>
          </a:p>
          <a:p>
            <a:endParaRPr lang="en-US" sz="1400" dirty="0">
              <a:latin typeface="TT Norms Italic" panose="02000503020000090003" pitchFamily="50" charset="0"/>
            </a:endParaRPr>
          </a:p>
          <a:p>
            <a:endParaRPr lang="en-US" sz="1400" dirty="0">
              <a:latin typeface="TT Norms Italic" panose="02000503020000090003" pitchFamily="50" charset="0"/>
            </a:endParaRPr>
          </a:p>
        </p:txBody>
      </p:sp>
      <p:graphicFrame>
        <p:nvGraphicFramePr>
          <p:cNvPr id="3" name="Content Placeholder 6">
            <a:extLst>
              <a:ext uri="{FF2B5EF4-FFF2-40B4-BE49-F238E27FC236}">
                <a16:creationId xmlns:a16="http://schemas.microsoft.com/office/drawing/2014/main" id="{68991A58-9346-F9ED-5E4D-70BF2C8B49A4}"/>
              </a:ext>
            </a:extLst>
          </p:cNvPr>
          <p:cNvGraphicFramePr>
            <a:graphicFrameLocks/>
          </p:cNvGraphicFramePr>
          <p:nvPr>
            <p:extLst>
              <p:ext uri="{D42A27DB-BD31-4B8C-83A1-F6EECF244321}">
                <p14:modId xmlns:p14="http://schemas.microsoft.com/office/powerpoint/2010/main" val="981877420"/>
              </p:ext>
            </p:extLst>
          </p:nvPr>
        </p:nvGraphicFramePr>
        <p:xfrm>
          <a:off x="714904" y="2133496"/>
          <a:ext cx="3851351" cy="3801969"/>
        </p:xfrm>
        <a:graphic>
          <a:graphicData uri="http://schemas.openxmlformats.org/drawingml/2006/chart">
            <c:chart xmlns:c="http://schemas.openxmlformats.org/drawingml/2006/chart" xmlns:r="http://schemas.openxmlformats.org/officeDocument/2006/relationships" r:id="rId4"/>
          </a:graphicData>
        </a:graphic>
      </p:graphicFrame>
      <p:sp>
        <p:nvSpPr>
          <p:cNvPr id="6" name="Arrow: Right 5">
            <a:extLst>
              <a:ext uri="{FF2B5EF4-FFF2-40B4-BE49-F238E27FC236}">
                <a16:creationId xmlns:a16="http://schemas.microsoft.com/office/drawing/2014/main" id="{CD9957D0-4A86-F729-94D6-E62005A9C7B8}"/>
              </a:ext>
            </a:extLst>
          </p:cNvPr>
          <p:cNvSpPr/>
          <p:nvPr/>
        </p:nvSpPr>
        <p:spPr>
          <a:xfrm>
            <a:off x="4297348" y="2486785"/>
            <a:ext cx="529915" cy="25549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D546C9BD-2743-57A2-CBD2-0AA575225CD6}"/>
              </a:ext>
            </a:extLst>
          </p:cNvPr>
          <p:cNvSpPr/>
          <p:nvPr/>
        </p:nvSpPr>
        <p:spPr>
          <a:xfrm>
            <a:off x="4301296" y="3414848"/>
            <a:ext cx="529915" cy="25549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E16B4CD1-87A5-6F1D-7CAA-3E4FA38A849F}"/>
              </a:ext>
            </a:extLst>
          </p:cNvPr>
          <p:cNvSpPr/>
          <p:nvPr/>
        </p:nvSpPr>
        <p:spPr>
          <a:xfrm>
            <a:off x="4301297" y="5207187"/>
            <a:ext cx="529915" cy="25549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68A007B8-CD14-586F-D659-8CA925770F1D}"/>
              </a:ext>
            </a:extLst>
          </p:cNvPr>
          <p:cNvSpPr txBox="1"/>
          <p:nvPr/>
        </p:nvSpPr>
        <p:spPr>
          <a:xfrm>
            <a:off x="5247380" y="2216421"/>
            <a:ext cx="3443914" cy="646331"/>
          </a:xfrm>
          <a:prstGeom prst="rect">
            <a:avLst/>
          </a:prstGeom>
          <a:noFill/>
        </p:spPr>
        <p:txBody>
          <a:bodyPr wrap="square">
            <a:spAutoFit/>
          </a:bodyPr>
          <a:lstStyle/>
          <a:p>
            <a:r>
              <a:rPr lang="lt-LT" sz="1200" dirty="0"/>
              <a:t>Dažniau teigia moterys, taip pat </a:t>
            </a:r>
            <a:r>
              <a:rPr lang="en-US" sz="1200" dirty="0" err="1"/>
              <a:t>asmenys</a:t>
            </a:r>
            <a:r>
              <a:rPr lang="en-US" sz="1200" dirty="0"/>
              <a:t>, </a:t>
            </a:r>
            <a:r>
              <a:rPr lang="en-US" sz="1200" dirty="0" err="1"/>
              <a:t>ėmę</a:t>
            </a:r>
            <a:r>
              <a:rPr lang="en-US" sz="1200" dirty="0"/>
              <a:t> </a:t>
            </a:r>
            <a:r>
              <a:rPr lang="lt-LT" sz="1200" dirty="0"/>
              <a:t>vaiko priežiūros atostogų iki dviejų metų, dirbantys) lietuviško kapitalo bei viešojo sektoriaus įstaigose.</a:t>
            </a:r>
            <a:endParaRPr lang="en-US" sz="1200" dirty="0"/>
          </a:p>
        </p:txBody>
      </p:sp>
      <p:sp>
        <p:nvSpPr>
          <p:cNvPr id="16" name="TextBox 15">
            <a:extLst>
              <a:ext uri="{FF2B5EF4-FFF2-40B4-BE49-F238E27FC236}">
                <a16:creationId xmlns:a16="http://schemas.microsoft.com/office/drawing/2014/main" id="{DCFD8502-3103-6D2F-B114-2F809AE66542}"/>
              </a:ext>
            </a:extLst>
          </p:cNvPr>
          <p:cNvSpPr txBox="1"/>
          <p:nvPr/>
        </p:nvSpPr>
        <p:spPr>
          <a:xfrm>
            <a:off x="5247380" y="3134723"/>
            <a:ext cx="3252401" cy="1200329"/>
          </a:xfrm>
          <a:prstGeom prst="rect">
            <a:avLst/>
          </a:prstGeom>
          <a:noFill/>
        </p:spPr>
        <p:txBody>
          <a:bodyPr wrap="square">
            <a:spAutoFit/>
          </a:bodyPr>
          <a:lstStyle/>
          <a:p>
            <a:r>
              <a:rPr lang="lt-LT" sz="1200" dirty="0"/>
              <a:t>Dažniau teigia vyrai, aukštesnio išsimokslinimo atstovai, turėję vaiko priežiūros atostogų iki mėnesio, teigiantys, kad kyla iššūkių, tačiau šeimą ir karjerą pavyksta sklandžiai suderinti bei nurodantys, jog nekyla jokių problemų derinti šeimą ir karjerą.</a:t>
            </a:r>
            <a:endParaRPr lang="en-US" sz="1200" dirty="0"/>
          </a:p>
        </p:txBody>
      </p:sp>
      <p:sp>
        <p:nvSpPr>
          <p:cNvPr id="18" name="TextBox 17">
            <a:extLst>
              <a:ext uri="{FF2B5EF4-FFF2-40B4-BE49-F238E27FC236}">
                <a16:creationId xmlns:a16="http://schemas.microsoft.com/office/drawing/2014/main" id="{04DFF587-2F94-02AB-C310-E05D2B80D696}"/>
              </a:ext>
            </a:extLst>
          </p:cNvPr>
          <p:cNvSpPr txBox="1"/>
          <p:nvPr/>
        </p:nvSpPr>
        <p:spPr>
          <a:xfrm>
            <a:off x="5247380" y="4607023"/>
            <a:ext cx="3712600" cy="1200329"/>
          </a:xfrm>
          <a:prstGeom prst="rect">
            <a:avLst/>
          </a:prstGeom>
          <a:noFill/>
        </p:spPr>
        <p:txBody>
          <a:bodyPr wrap="square">
            <a:spAutoFit/>
          </a:bodyPr>
          <a:lstStyle/>
          <a:p>
            <a:r>
              <a:rPr lang="lt-LT" sz="1200" dirty="0"/>
              <a:t>Dažniau teigia moterys</a:t>
            </a:r>
            <a:r>
              <a:rPr lang="en-US" sz="1200" dirty="0"/>
              <a:t> </a:t>
            </a:r>
            <a:r>
              <a:rPr lang="en-US" sz="1200" dirty="0" err="1"/>
              <a:t>ir</a:t>
            </a:r>
            <a:r>
              <a:rPr lang="lt-LT" sz="1200" dirty="0"/>
              <a:t> </a:t>
            </a:r>
            <a:r>
              <a:rPr lang="lt-LT" sz="1200" dirty="0" err="1"/>
              <a:t>mažesn</a:t>
            </a:r>
            <a:r>
              <a:rPr lang="en-US" sz="1200" dirty="0"/>
              <a:t>es</a:t>
            </a:r>
            <a:r>
              <a:rPr lang="lt-LT" sz="1200" dirty="0"/>
              <a:t> pajam</a:t>
            </a:r>
            <a:r>
              <a:rPr lang="en-US" sz="1200" dirty="0"/>
              <a:t>as </a:t>
            </a:r>
            <a:r>
              <a:rPr lang="en-US" sz="1200" dirty="0" err="1"/>
              <a:t>gaunantys</a:t>
            </a:r>
            <a:r>
              <a:rPr lang="en-US" sz="1200" dirty="0"/>
              <a:t> </a:t>
            </a:r>
            <a:r>
              <a:rPr lang="en-US" sz="1200" dirty="0" err="1"/>
              <a:t>asmenys</a:t>
            </a:r>
            <a:r>
              <a:rPr lang="en-US" sz="1200" dirty="0"/>
              <a:t>, </a:t>
            </a:r>
            <a:r>
              <a:rPr lang="lt-LT" sz="1200" dirty="0"/>
              <a:t>turėję</a:t>
            </a:r>
            <a:r>
              <a:rPr lang="en-US" sz="1200" dirty="0"/>
              <a:t> </a:t>
            </a:r>
            <a:r>
              <a:rPr lang="lt-LT" sz="1200" dirty="0"/>
              <a:t>vaiko priežiūros atostogų daugiau nei dvejus metus</a:t>
            </a:r>
            <a:r>
              <a:rPr lang="en-US" sz="1200" dirty="0"/>
              <a:t>. </a:t>
            </a:r>
            <a:r>
              <a:rPr lang="en-US" sz="1200" dirty="0" err="1"/>
              <a:t>Taip</a:t>
            </a:r>
            <a:r>
              <a:rPr lang="en-US" sz="1200" dirty="0"/>
              <a:t> pat</a:t>
            </a:r>
            <a:r>
              <a:rPr lang="lt-LT" sz="1200" dirty="0"/>
              <a:t> aiškiai jautę</a:t>
            </a:r>
            <a:r>
              <a:rPr lang="en-US" sz="1200" dirty="0"/>
              <a:t>, </a:t>
            </a:r>
            <a:r>
              <a:rPr lang="lt-LT" sz="1200" dirty="0"/>
              <a:t>kad turi rinktis tarp šeimos ir karjeros</a:t>
            </a:r>
            <a:r>
              <a:rPr lang="en-US" sz="1200" dirty="0"/>
              <a:t>. </a:t>
            </a:r>
            <a:r>
              <a:rPr lang="en-US" sz="1200" dirty="0" err="1"/>
              <a:t>Šį</a:t>
            </a:r>
            <a:r>
              <a:rPr lang="en-US" sz="1200" dirty="0"/>
              <a:t> </a:t>
            </a:r>
            <a:r>
              <a:rPr lang="en-US" sz="1200" dirty="0" err="1"/>
              <a:t>atsakymą</a:t>
            </a:r>
            <a:r>
              <a:rPr lang="en-US" sz="1200" dirty="0"/>
              <a:t> </a:t>
            </a:r>
            <a:r>
              <a:rPr lang="en-US" sz="1200" dirty="0" err="1"/>
              <a:t>dažniau</a:t>
            </a:r>
            <a:r>
              <a:rPr lang="en-US" sz="1200" dirty="0"/>
              <a:t> </a:t>
            </a:r>
            <a:r>
              <a:rPr lang="en-US" sz="1200" dirty="0" err="1"/>
              <a:t>rinkosi</a:t>
            </a:r>
            <a:r>
              <a:rPr lang="en-US" sz="1200" dirty="0"/>
              <a:t> </a:t>
            </a:r>
            <a:r>
              <a:rPr lang="en-US" sz="1200" dirty="0" err="1"/>
              <a:t>ir</a:t>
            </a:r>
            <a:r>
              <a:rPr lang="en-US" sz="1200" dirty="0"/>
              <a:t> tie </a:t>
            </a:r>
            <a:r>
              <a:rPr lang="en-US" sz="1200" dirty="0" err="1"/>
              <a:t>bei</a:t>
            </a:r>
            <a:r>
              <a:rPr lang="en-US" sz="1200" dirty="0"/>
              <a:t> </a:t>
            </a:r>
            <a:r>
              <a:rPr lang="en-US" sz="1200" dirty="0" err="1"/>
              <a:t>tos</a:t>
            </a:r>
            <a:r>
              <a:rPr lang="en-US" sz="1200" dirty="0"/>
              <a:t>, </a:t>
            </a:r>
            <a:r>
              <a:rPr lang="en-US" sz="1200" dirty="0" err="1"/>
              <a:t>kurie</a:t>
            </a:r>
            <a:r>
              <a:rPr lang="en-US" sz="1200" dirty="0"/>
              <a:t> </a:t>
            </a:r>
            <a:r>
              <a:rPr lang="en-US" sz="1200" dirty="0" err="1"/>
              <a:t>teigė</a:t>
            </a:r>
            <a:r>
              <a:rPr lang="en-US" sz="1200" dirty="0"/>
              <a:t>, </a:t>
            </a:r>
            <a:r>
              <a:rPr lang="en-US" sz="1200" dirty="0" err="1"/>
              <a:t>kad</a:t>
            </a:r>
            <a:r>
              <a:rPr lang="en-US" sz="1200" dirty="0"/>
              <a:t> </a:t>
            </a:r>
            <a:r>
              <a:rPr lang="lt-LT" sz="1200" dirty="0"/>
              <a:t>kyla iššūkių</a:t>
            </a:r>
            <a:r>
              <a:rPr lang="en-US" sz="1200" dirty="0"/>
              <a:t> </a:t>
            </a:r>
            <a:r>
              <a:rPr lang="en-US" sz="1200" dirty="0" err="1"/>
              <a:t>derinant</a:t>
            </a:r>
            <a:r>
              <a:rPr lang="en-US" sz="1200" dirty="0"/>
              <a:t> </a:t>
            </a:r>
            <a:r>
              <a:rPr lang="en-US" sz="1200" dirty="0" err="1"/>
              <a:t>šeimą</a:t>
            </a:r>
            <a:r>
              <a:rPr lang="en-US" sz="1200" dirty="0"/>
              <a:t> </a:t>
            </a:r>
            <a:r>
              <a:rPr lang="en-US" sz="1200" dirty="0" err="1"/>
              <a:t>ir</a:t>
            </a:r>
            <a:r>
              <a:rPr lang="en-US" sz="1200" dirty="0"/>
              <a:t> </a:t>
            </a:r>
            <a:r>
              <a:rPr lang="en-US" sz="1200" dirty="0" err="1"/>
              <a:t>profesinį</a:t>
            </a:r>
            <a:r>
              <a:rPr lang="en-US" sz="1200" dirty="0"/>
              <a:t> </a:t>
            </a:r>
            <a:r>
              <a:rPr lang="en-US" sz="1200" dirty="0" err="1"/>
              <a:t>gyvenimą</a:t>
            </a:r>
            <a:r>
              <a:rPr lang="en-US" sz="1200" dirty="0"/>
              <a:t>, bet </a:t>
            </a:r>
            <a:r>
              <a:rPr lang="en-US" sz="1200" dirty="0" err="1"/>
              <a:t>pavyksta</a:t>
            </a:r>
            <a:r>
              <a:rPr lang="en-US" sz="1200" dirty="0"/>
              <a:t>. </a:t>
            </a:r>
          </a:p>
        </p:txBody>
      </p:sp>
    </p:spTree>
    <p:extLst>
      <p:ext uri="{BB962C8B-B14F-4D97-AF65-F5344CB8AC3E}">
        <p14:creationId xmlns:p14="http://schemas.microsoft.com/office/powerpoint/2010/main" val="1706221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6">
            <a:extLst>
              <a:ext uri="{FF2B5EF4-FFF2-40B4-BE49-F238E27FC236}">
                <a16:creationId xmlns:a16="http://schemas.microsoft.com/office/drawing/2014/main" id="{0DD6CD8C-A517-4030-0D49-6F2373CADB5F}"/>
              </a:ext>
            </a:extLst>
          </p:cNvPr>
          <p:cNvGraphicFramePr>
            <a:graphicFrameLocks/>
          </p:cNvGraphicFramePr>
          <p:nvPr>
            <p:extLst>
              <p:ext uri="{D42A27DB-BD31-4B8C-83A1-F6EECF244321}">
                <p14:modId xmlns:p14="http://schemas.microsoft.com/office/powerpoint/2010/main" val="3253114726"/>
              </p:ext>
            </p:extLst>
          </p:nvPr>
        </p:nvGraphicFramePr>
        <p:xfrm>
          <a:off x="743579" y="2132076"/>
          <a:ext cx="4176113" cy="3810641"/>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13305" y="-29543"/>
            <a:ext cx="9144000" cy="992929"/>
          </a:xfrm>
          <a:prstGeom prst="rect">
            <a:avLst/>
          </a:prstGeom>
          <a:solidFill>
            <a:srgbClr val="24243E"/>
          </a:solidFill>
          <a:ln>
            <a:solidFill>
              <a:srgbClr val="24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795" y="922535"/>
            <a:ext cx="9182100" cy="15515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18382" y="154594"/>
            <a:ext cx="1299417" cy="570300"/>
          </a:xfrm>
          <a:prstGeom prst="rect">
            <a:avLst/>
          </a:prstGeom>
        </p:spPr>
      </p:pic>
      <p:sp>
        <p:nvSpPr>
          <p:cNvPr id="10" name="Title 3"/>
          <p:cNvSpPr txBox="1">
            <a:spLocks/>
          </p:cNvSpPr>
          <p:nvPr/>
        </p:nvSpPr>
        <p:spPr>
          <a:xfrm>
            <a:off x="581890" y="1303038"/>
            <a:ext cx="8502843" cy="55549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a:ea typeface="+mn-ea"/>
                <a:cs typeface="+mn-cs"/>
              </a:rPr>
              <a:t>		         </a:t>
            </a:r>
            <a:r>
              <a:rPr lang="lt-LT" sz="1400" b="1" dirty="0">
                <a:ea typeface="+mn-ea"/>
                <a:cs typeface="+mn-cs"/>
              </a:rPr>
              <a:t>Kodėl keitėte arba planuojate keisti darbovietę?</a:t>
            </a:r>
          </a:p>
          <a:p>
            <a:endParaRPr lang="lt-LT" sz="2400" b="1" dirty="0">
              <a:latin typeface="TT Norms Italic" panose="02000503020000090003" pitchFamily="50" charset="0"/>
            </a:endParaRPr>
          </a:p>
          <a:p>
            <a:endParaRPr lang="en-US" sz="2400" b="1" dirty="0">
              <a:latin typeface="TT Norms Italic" panose="02000503020000090003" pitchFamily="50" charset="0"/>
            </a:endParaRPr>
          </a:p>
          <a:p>
            <a:endParaRPr lang="en-US" sz="1600" dirty="0">
              <a:latin typeface="TT Norms Italic" panose="02000503020000090003" pitchFamily="50" charset="0"/>
            </a:endParaRPr>
          </a:p>
          <a:p>
            <a:endParaRPr lang="en-US" sz="1600" dirty="0">
              <a:latin typeface="TT Norms Italic" panose="02000503020000090003" pitchFamily="50" charset="0"/>
            </a:endParaRPr>
          </a:p>
          <a:p>
            <a:endParaRPr lang="en-US" sz="1600" dirty="0">
              <a:latin typeface="TT Norms Italic" panose="02000503020000090003" pitchFamily="50" charset="0"/>
            </a:endParaRPr>
          </a:p>
        </p:txBody>
      </p:sp>
      <p:sp>
        <p:nvSpPr>
          <p:cNvPr id="7" name="TextBox 6">
            <a:extLst>
              <a:ext uri="{FF2B5EF4-FFF2-40B4-BE49-F238E27FC236}">
                <a16:creationId xmlns:a16="http://schemas.microsoft.com/office/drawing/2014/main" id="{24A323BB-981F-6BE1-018E-4DACD35C645B}"/>
              </a:ext>
            </a:extLst>
          </p:cNvPr>
          <p:cNvSpPr txBox="1"/>
          <p:nvPr/>
        </p:nvSpPr>
        <p:spPr>
          <a:xfrm>
            <a:off x="5763350" y="2132076"/>
            <a:ext cx="3194007" cy="461665"/>
          </a:xfrm>
          <a:prstGeom prst="rect">
            <a:avLst/>
          </a:prstGeom>
          <a:noFill/>
        </p:spPr>
        <p:txBody>
          <a:bodyPr wrap="square">
            <a:spAutoFit/>
          </a:bodyPr>
          <a:lstStyle/>
          <a:p>
            <a:r>
              <a:rPr lang="lt-LT" sz="1200" dirty="0"/>
              <a:t>Dažniau </a:t>
            </a:r>
            <a:r>
              <a:rPr lang="en-US" sz="1200" dirty="0" err="1"/>
              <a:t>minėjo</a:t>
            </a:r>
            <a:r>
              <a:rPr lang="lt-LT" sz="1200" dirty="0"/>
              <a:t> aukštesnio išsilavinimo asmenys.</a:t>
            </a:r>
          </a:p>
        </p:txBody>
      </p:sp>
      <p:sp>
        <p:nvSpPr>
          <p:cNvPr id="15" name="TextBox 14">
            <a:extLst>
              <a:ext uri="{FF2B5EF4-FFF2-40B4-BE49-F238E27FC236}">
                <a16:creationId xmlns:a16="http://schemas.microsoft.com/office/drawing/2014/main" id="{DBA6B8D2-A6C5-977E-5C14-5EEA779B2938}"/>
              </a:ext>
            </a:extLst>
          </p:cNvPr>
          <p:cNvSpPr txBox="1"/>
          <p:nvPr/>
        </p:nvSpPr>
        <p:spPr>
          <a:xfrm>
            <a:off x="5758787" y="2819395"/>
            <a:ext cx="2659012" cy="276999"/>
          </a:xfrm>
          <a:prstGeom prst="rect">
            <a:avLst/>
          </a:prstGeom>
          <a:noFill/>
        </p:spPr>
        <p:txBody>
          <a:bodyPr wrap="square">
            <a:spAutoFit/>
          </a:bodyPr>
          <a:lstStyle/>
          <a:p>
            <a:r>
              <a:rPr lang="pt-BR" sz="1200" dirty="0"/>
              <a:t>Dažniau teigė </a:t>
            </a:r>
            <a:r>
              <a:rPr lang="en-US" sz="1200" dirty="0" err="1"/>
              <a:t>asmenys</a:t>
            </a:r>
            <a:r>
              <a:rPr lang="en-US" sz="1200" dirty="0"/>
              <a:t> </a:t>
            </a:r>
            <a:r>
              <a:rPr lang="pt-BR" sz="1200" dirty="0"/>
              <a:t>iki 35 m. </a:t>
            </a:r>
          </a:p>
        </p:txBody>
      </p:sp>
      <p:sp>
        <p:nvSpPr>
          <p:cNvPr id="18" name="TextBox 17">
            <a:extLst>
              <a:ext uri="{FF2B5EF4-FFF2-40B4-BE49-F238E27FC236}">
                <a16:creationId xmlns:a16="http://schemas.microsoft.com/office/drawing/2014/main" id="{FBF5B914-B187-87E5-FF3C-38A28F1DD809}"/>
              </a:ext>
            </a:extLst>
          </p:cNvPr>
          <p:cNvSpPr txBox="1"/>
          <p:nvPr/>
        </p:nvSpPr>
        <p:spPr>
          <a:xfrm>
            <a:off x="5780728" y="3368672"/>
            <a:ext cx="2637071" cy="646331"/>
          </a:xfrm>
          <a:prstGeom prst="rect">
            <a:avLst/>
          </a:prstGeom>
          <a:noFill/>
        </p:spPr>
        <p:txBody>
          <a:bodyPr wrap="square">
            <a:spAutoFit/>
          </a:bodyPr>
          <a:lstStyle/>
          <a:p>
            <a:r>
              <a:rPr lang="lt-LT" sz="1200" dirty="0"/>
              <a:t>Dažniau </a:t>
            </a:r>
            <a:r>
              <a:rPr lang="lt-LT" sz="1200" dirty="0" err="1"/>
              <a:t>teig</a:t>
            </a:r>
            <a:r>
              <a:rPr lang="en-US" sz="1200" dirty="0"/>
              <a:t>ė</a:t>
            </a:r>
            <a:r>
              <a:rPr lang="lt-LT" sz="1200" dirty="0"/>
              <a:t> asmenys</a:t>
            </a:r>
            <a:r>
              <a:rPr lang="en-US" sz="1200" dirty="0"/>
              <a:t>,</a:t>
            </a:r>
            <a:r>
              <a:rPr lang="lt-LT" sz="1200" dirty="0"/>
              <a:t> aiškiai </a:t>
            </a:r>
          </a:p>
          <a:p>
            <a:r>
              <a:rPr lang="lt-LT" sz="1200" dirty="0"/>
              <a:t>jautę, kad turi rinktis tarp šeimos ir karjeros</a:t>
            </a:r>
          </a:p>
        </p:txBody>
      </p:sp>
      <p:sp>
        <p:nvSpPr>
          <p:cNvPr id="24" name="TextBox 23">
            <a:extLst>
              <a:ext uri="{FF2B5EF4-FFF2-40B4-BE49-F238E27FC236}">
                <a16:creationId xmlns:a16="http://schemas.microsoft.com/office/drawing/2014/main" id="{1A4C0971-10D2-6B84-15DC-543C7ED8A962}"/>
              </a:ext>
            </a:extLst>
          </p:cNvPr>
          <p:cNvSpPr txBox="1"/>
          <p:nvPr/>
        </p:nvSpPr>
        <p:spPr>
          <a:xfrm>
            <a:off x="5780728" y="4293756"/>
            <a:ext cx="2965643" cy="461665"/>
          </a:xfrm>
          <a:prstGeom prst="rect">
            <a:avLst/>
          </a:prstGeom>
          <a:noFill/>
        </p:spPr>
        <p:txBody>
          <a:bodyPr wrap="square">
            <a:spAutoFit/>
          </a:bodyPr>
          <a:lstStyle/>
          <a:p>
            <a:r>
              <a:rPr lang="lt-LT" sz="1200" dirty="0"/>
              <a:t>Dažniau </a:t>
            </a:r>
            <a:r>
              <a:rPr lang="lt-LT" sz="1200" dirty="0" err="1"/>
              <a:t>teig</a:t>
            </a:r>
            <a:r>
              <a:rPr lang="en-US" sz="1200" dirty="0"/>
              <a:t>ė</a:t>
            </a:r>
            <a:r>
              <a:rPr lang="lt-LT" sz="1200" dirty="0"/>
              <a:t> </a:t>
            </a:r>
            <a:r>
              <a:rPr lang="en-US" sz="1200" dirty="0" err="1"/>
              <a:t>asmenys</a:t>
            </a:r>
            <a:r>
              <a:rPr lang="en-US" sz="1200" dirty="0"/>
              <a:t>, </a:t>
            </a:r>
            <a:r>
              <a:rPr lang="lt-LT" sz="1200" dirty="0"/>
              <a:t>aiškiai jautę, kad turi rinktis tarp šeimos ir karjeros</a:t>
            </a:r>
            <a:endParaRPr lang="en-US" sz="1200" dirty="0">
              <a:latin typeface="TT Norms Bold" panose="02000803040000020004"/>
            </a:endParaRPr>
          </a:p>
        </p:txBody>
      </p:sp>
      <p:sp>
        <p:nvSpPr>
          <p:cNvPr id="3" name="Arrow: Right 2">
            <a:extLst>
              <a:ext uri="{FF2B5EF4-FFF2-40B4-BE49-F238E27FC236}">
                <a16:creationId xmlns:a16="http://schemas.microsoft.com/office/drawing/2014/main" id="{AB49F28D-4609-1510-726D-9356935B4773}"/>
              </a:ext>
            </a:extLst>
          </p:cNvPr>
          <p:cNvSpPr/>
          <p:nvPr/>
        </p:nvSpPr>
        <p:spPr>
          <a:xfrm>
            <a:off x="4945784" y="2270378"/>
            <a:ext cx="529915" cy="25549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B9BDC073-A005-3DA7-AA35-8D8AA8A09FDE}"/>
              </a:ext>
            </a:extLst>
          </p:cNvPr>
          <p:cNvSpPr/>
          <p:nvPr/>
        </p:nvSpPr>
        <p:spPr>
          <a:xfrm>
            <a:off x="4945783" y="2826140"/>
            <a:ext cx="529915" cy="25549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Right 11">
            <a:extLst>
              <a:ext uri="{FF2B5EF4-FFF2-40B4-BE49-F238E27FC236}">
                <a16:creationId xmlns:a16="http://schemas.microsoft.com/office/drawing/2014/main" id="{0C22F895-507E-FA8D-84E5-B6BE600BE785}"/>
              </a:ext>
            </a:extLst>
          </p:cNvPr>
          <p:cNvSpPr/>
          <p:nvPr/>
        </p:nvSpPr>
        <p:spPr>
          <a:xfrm>
            <a:off x="4945783" y="3488810"/>
            <a:ext cx="529915" cy="25549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4C1676C-CFD8-FDF7-3636-AABA35CE60B7}"/>
              </a:ext>
            </a:extLst>
          </p:cNvPr>
          <p:cNvSpPr/>
          <p:nvPr/>
        </p:nvSpPr>
        <p:spPr>
          <a:xfrm>
            <a:off x="4945782" y="4396842"/>
            <a:ext cx="529915" cy="25549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969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5" y="-29543"/>
            <a:ext cx="9144000" cy="992929"/>
          </a:xfrm>
          <a:prstGeom prst="rect">
            <a:avLst/>
          </a:prstGeom>
          <a:solidFill>
            <a:srgbClr val="24243E"/>
          </a:solidFill>
          <a:ln>
            <a:solidFill>
              <a:srgbClr val="24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95" y="922535"/>
            <a:ext cx="9182100" cy="15515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18382" y="154594"/>
            <a:ext cx="1299417" cy="570300"/>
          </a:xfrm>
          <a:prstGeom prst="rect">
            <a:avLst/>
          </a:prstGeom>
        </p:spPr>
      </p:pic>
      <p:sp>
        <p:nvSpPr>
          <p:cNvPr id="10" name="Title 3"/>
          <p:cNvSpPr txBox="1">
            <a:spLocks/>
          </p:cNvSpPr>
          <p:nvPr/>
        </p:nvSpPr>
        <p:spPr>
          <a:xfrm>
            <a:off x="581890" y="1303038"/>
            <a:ext cx="8502843" cy="555496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dirty="0">
                <a:ea typeface="+mn-ea"/>
                <a:cs typeface="+mn-cs"/>
              </a:rPr>
              <a:t>		</a:t>
            </a:r>
          </a:p>
          <a:p>
            <a:r>
              <a:rPr lang="en-US" sz="1400" b="1" dirty="0">
                <a:ea typeface="+mn-ea"/>
                <a:cs typeface="+mn-cs"/>
              </a:rPr>
              <a:t>		</a:t>
            </a:r>
            <a:r>
              <a:rPr lang="lt-LT" sz="1400" b="1" dirty="0">
                <a:ea typeface="+mn-ea"/>
                <a:cs typeface="+mn-cs"/>
              </a:rPr>
              <a:t>Ar grįžus iš vaiko priežiūros atostogų keitėsi Jūsų atlyginimas?</a:t>
            </a:r>
          </a:p>
          <a:p>
            <a:endParaRPr lang="lt-LT" sz="2400" b="1" dirty="0">
              <a:latin typeface="TT Norms Italic" panose="02000503020000090003" pitchFamily="50" charset="0"/>
            </a:endParaRPr>
          </a:p>
          <a:p>
            <a:endParaRPr lang="en-US" sz="2400" b="1" dirty="0">
              <a:latin typeface="TT Norms Italic" panose="02000503020000090003" pitchFamily="50" charset="0"/>
            </a:endParaRPr>
          </a:p>
          <a:p>
            <a:endParaRPr lang="en-US" sz="1600" dirty="0">
              <a:latin typeface="TT Norms Italic" panose="02000503020000090003" pitchFamily="50" charset="0"/>
            </a:endParaRPr>
          </a:p>
          <a:p>
            <a:endParaRPr lang="en-US" sz="1600" dirty="0">
              <a:latin typeface="TT Norms Italic" panose="02000503020000090003" pitchFamily="50" charset="0"/>
            </a:endParaRPr>
          </a:p>
          <a:p>
            <a:endParaRPr lang="en-US" sz="1600" dirty="0">
              <a:latin typeface="TT Norms Italic" panose="02000503020000090003" pitchFamily="50" charset="0"/>
            </a:endParaRPr>
          </a:p>
        </p:txBody>
      </p:sp>
      <p:sp>
        <p:nvSpPr>
          <p:cNvPr id="11" name="TextBox 10">
            <a:extLst>
              <a:ext uri="{FF2B5EF4-FFF2-40B4-BE49-F238E27FC236}">
                <a16:creationId xmlns:a16="http://schemas.microsoft.com/office/drawing/2014/main" id="{AF97606E-B54D-E20E-3B13-B7B15DA16997}"/>
              </a:ext>
            </a:extLst>
          </p:cNvPr>
          <p:cNvSpPr txBox="1"/>
          <p:nvPr/>
        </p:nvSpPr>
        <p:spPr>
          <a:xfrm>
            <a:off x="6086630" y="5111011"/>
            <a:ext cx="2816224" cy="461665"/>
          </a:xfrm>
          <a:prstGeom prst="rect">
            <a:avLst/>
          </a:prstGeom>
          <a:noFill/>
        </p:spPr>
        <p:txBody>
          <a:bodyPr wrap="square">
            <a:spAutoFit/>
          </a:bodyPr>
          <a:lstStyle/>
          <a:p>
            <a:r>
              <a:rPr lang="lt-LT" sz="1200" dirty="0"/>
              <a:t>Dažniau nurodo po vaiko atostogų keitę darbovietę</a:t>
            </a:r>
          </a:p>
        </p:txBody>
      </p:sp>
      <p:graphicFrame>
        <p:nvGraphicFramePr>
          <p:cNvPr id="3" name="Content Placeholder 6">
            <a:extLst>
              <a:ext uri="{FF2B5EF4-FFF2-40B4-BE49-F238E27FC236}">
                <a16:creationId xmlns:a16="http://schemas.microsoft.com/office/drawing/2014/main" id="{3BF64A70-DB81-68E2-60C0-6FB622A3C41B}"/>
              </a:ext>
            </a:extLst>
          </p:cNvPr>
          <p:cNvGraphicFramePr>
            <a:graphicFrameLocks/>
          </p:cNvGraphicFramePr>
          <p:nvPr>
            <p:extLst>
              <p:ext uri="{D42A27DB-BD31-4B8C-83A1-F6EECF244321}">
                <p14:modId xmlns:p14="http://schemas.microsoft.com/office/powerpoint/2010/main" val="3677440674"/>
              </p:ext>
            </p:extLst>
          </p:nvPr>
        </p:nvGraphicFramePr>
        <p:xfrm>
          <a:off x="1387495" y="2365417"/>
          <a:ext cx="3610548" cy="3430203"/>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a:extLst>
              <a:ext uri="{FF2B5EF4-FFF2-40B4-BE49-F238E27FC236}">
                <a16:creationId xmlns:a16="http://schemas.microsoft.com/office/drawing/2014/main" id="{39F6D5F2-A6D9-FCFE-55D7-77E7068E2A15}"/>
              </a:ext>
            </a:extLst>
          </p:cNvPr>
          <p:cNvSpPr txBox="1"/>
          <p:nvPr/>
        </p:nvSpPr>
        <p:spPr>
          <a:xfrm>
            <a:off x="6086630" y="4263740"/>
            <a:ext cx="2816224" cy="461665"/>
          </a:xfrm>
          <a:prstGeom prst="rect">
            <a:avLst/>
          </a:prstGeom>
          <a:noFill/>
        </p:spPr>
        <p:txBody>
          <a:bodyPr wrap="square">
            <a:spAutoFit/>
          </a:bodyPr>
          <a:lstStyle/>
          <a:p>
            <a:r>
              <a:rPr lang="lt-LT" sz="1200" dirty="0"/>
              <a:t>Dažniau nurodo moterys, </a:t>
            </a:r>
            <a:r>
              <a:rPr lang="en-US" sz="1200" dirty="0" err="1"/>
              <a:t>taip</a:t>
            </a:r>
            <a:r>
              <a:rPr lang="en-US" sz="1200" dirty="0"/>
              <a:t> pat </a:t>
            </a:r>
            <a:r>
              <a:rPr lang="en-US" sz="1200" dirty="0" err="1"/>
              <a:t>asmenys</a:t>
            </a:r>
            <a:r>
              <a:rPr lang="en-US" sz="1200" dirty="0"/>
              <a:t> </a:t>
            </a:r>
            <a:r>
              <a:rPr lang="en-US" sz="1200" dirty="0" err="1"/>
              <a:t>iki</a:t>
            </a:r>
            <a:r>
              <a:rPr lang="en-US" sz="1200" dirty="0"/>
              <a:t> </a:t>
            </a:r>
            <a:r>
              <a:rPr lang="lt-LT" sz="1200" dirty="0"/>
              <a:t>40 m. </a:t>
            </a:r>
            <a:endParaRPr lang="en-US" sz="1200" dirty="0"/>
          </a:p>
        </p:txBody>
      </p:sp>
      <p:sp>
        <p:nvSpPr>
          <p:cNvPr id="7" name="Arrow: Right 6">
            <a:extLst>
              <a:ext uri="{FF2B5EF4-FFF2-40B4-BE49-F238E27FC236}">
                <a16:creationId xmlns:a16="http://schemas.microsoft.com/office/drawing/2014/main" id="{1E1AB90A-92BD-4FD0-8DF3-51A531871F9A}"/>
              </a:ext>
            </a:extLst>
          </p:cNvPr>
          <p:cNvSpPr/>
          <p:nvPr/>
        </p:nvSpPr>
        <p:spPr>
          <a:xfrm>
            <a:off x="5347027" y="5214096"/>
            <a:ext cx="529915" cy="25549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B04B9821-8699-1ADE-7986-31659F600AD9}"/>
              </a:ext>
            </a:extLst>
          </p:cNvPr>
          <p:cNvSpPr/>
          <p:nvPr/>
        </p:nvSpPr>
        <p:spPr>
          <a:xfrm>
            <a:off x="5347026" y="4366825"/>
            <a:ext cx="529915" cy="255494"/>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390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Spinter tyrimai">
    <a:dk1>
      <a:sysClr val="windowText" lastClr="000000"/>
    </a:dk1>
    <a:lt1>
      <a:sysClr val="window" lastClr="FFFFFF"/>
    </a:lt1>
    <a:dk2>
      <a:srgbClr val="1F497D"/>
    </a:dk2>
    <a:lt2>
      <a:srgbClr val="EEECE1"/>
    </a:lt2>
    <a:accent1>
      <a:srgbClr val="00565B"/>
    </a:accent1>
    <a:accent2>
      <a:srgbClr val="1AB1AF"/>
    </a:accent2>
    <a:accent3>
      <a:srgbClr val="00D0D3"/>
    </a:accent3>
    <a:accent4>
      <a:srgbClr val="CCCCCC"/>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Spinter tyrimai">
    <a:dk1>
      <a:sysClr val="windowText" lastClr="000000"/>
    </a:dk1>
    <a:lt1>
      <a:sysClr val="window" lastClr="FFFFFF"/>
    </a:lt1>
    <a:dk2>
      <a:srgbClr val="1F497D"/>
    </a:dk2>
    <a:lt2>
      <a:srgbClr val="EEECE1"/>
    </a:lt2>
    <a:accent1>
      <a:srgbClr val="00565B"/>
    </a:accent1>
    <a:accent2>
      <a:srgbClr val="1AB1AF"/>
    </a:accent2>
    <a:accent3>
      <a:srgbClr val="00D0D3"/>
    </a:accent3>
    <a:accent4>
      <a:srgbClr val="CCCCCC"/>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 Spinter tyrimai">
    <a:dk1>
      <a:sysClr val="windowText" lastClr="000000"/>
    </a:dk1>
    <a:lt1>
      <a:sysClr val="window" lastClr="FFFFFF"/>
    </a:lt1>
    <a:dk2>
      <a:srgbClr val="1F497D"/>
    </a:dk2>
    <a:lt2>
      <a:srgbClr val="EEECE1"/>
    </a:lt2>
    <a:accent1>
      <a:srgbClr val="00565B"/>
    </a:accent1>
    <a:accent2>
      <a:srgbClr val="1AB1AF"/>
    </a:accent2>
    <a:accent3>
      <a:srgbClr val="00D0D3"/>
    </a:accent3>
    <a:accent4>
      <a:srgbClr val="CCCCCC"/>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1 Spinter tyrimai">
    <a:dk1>
      <a:sysClr val="windowText" lastClr="000000"/>
    </a:dk1>
    <a:lt1>
      <a:sysClr val="window" lastClr="FFFFFF"/>
    </a:lt1>
    <a:dk2>
      <a:srgbClr val="1F497D"/>
    </a:dk2>
    <a:lt2>
      <a:srgbClr val="EEECE1"/>
    </a:lt2>
    <a:accent1>
      <a:srgbClr val="00565B"/>
    </a:accent1>
    <a:accent2>
      <a:srgbClr val="1AB1AF"/>
    </a:accent2>
    <a:accent3>
      <a:srgbClr val="00D0D3"/>
    </a:accent3>
    <a:accent4>
      <a:srgbClr val="CCCCCC"/>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2563</TotalTime>
  <Words>1107</Words>
  <Application>Microsoft Office PowerPoint</Application>
  <PresentationFormat>On-screen Show (4:3)</PresentationFormat>
  <Paragraphs>291</Paragraphs>
  <Slides>15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Microsoft YaHei UI Light</vt:lpstr>
      <vt:lpstr>Arial</vt:lpstr>
      <vt:lpstr>Calibri</vt:lpstr>
      <vt:lpstr>Calibri Light</vt:lpstr>
      <vt:lpstr>TT Norms Bold</vt:lpstr>
      <vt:lpstr>TT Norms Italic</vt:lpstr>
      <vt:lpstr>TT Norms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Vija</dc:creator>
  <cp:lastModifiedBy>Rugile Trumpyte</cp:lastModifiedBy>
  <cp:revision>65</cp:revision>
  <dcterms:created xsi:type="dcterms:W3CDTF">2019-09-18T20:22:50Z</dcterms:created>
  <dcterms:modified xsi:type="dcterms:W3CDTF">2023-04-11T12:28:28Z</dcterms:modified>
</cp:coreProperties>
</file>